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403" r:id="rId2"/>
    <p:sldId id="414" r:id="rId3"/>
    <p:sldId id="272" r:id="rId4"/>
    <p:sldId id="256" r:id="rId5"/>
    <p:sldId id="404" r:id="rId6"/>
    <p:sldId id="396" r:id="rId7"/>
    <p:sldId id="406" r:id="rId8"/>
    <p:sldId id="382" r:id="rId9"/>
    <p:sldId id="275" r:id="rId10"/>
    <p:sldId id="433" r:id="rId11"/>
    <p:sldId id="276" r:id="rId12"/>
    <p:sldId id="367" r:id="rId13"/>
    <p:sldId id="434" r:id="rId14"/>
    <p:sldId id="285" r:id="rId15"/>
    <p:sldId id="274" r:id="rId16"/>
    <p:sldId id="263" r:id="rId17"/>
    <p:sldId id="264" r:id="rId18"/>
    <p:sldId id="260" r:id="rId19"/>
    <p:sldId id="313" r:id="rId20"/>
    <p:sldId id="262" r:id="rId21"/>
    <p:sldId id="319" r:id="rId22"/>
    <p:sldId id="395" r:id="rId23"/>
    <p:sldId id="316" r:id="rId24"/>
    <p:sldId id="409" r:id="rId25"/>
    <p:sldId id="430" r:id="rId26"/>
    <p:sldId id="270" r:id="rId27"/>
    <p:sldId id="398" r:id="rId28"/>
    <p:sldId id="387" r:id="rId29"/>
    <p:sldId id="391" r:id="rId30"/>
    <p:sldId id="399" r:id="rId31"/>
    <p:sldId id="385" r:id="rId32"/>
    <p:sldId id="412" r:id="rId33"/>
    <p:sldId id="410" r:id="rId34"/>
    <p:sldId id="315" r:id="rId35"/>
    <p:sldId id="389" r:id="rId36"/>
    <p:sldId id="400" r:id="rId37"/>
    <p:sldId id="384" r:id="rId38"/>
    <p:sldId id="388" r:id="rId39"/>
    <p:sldId id="415" r:id="rId40"/>
    <p:sldId id="416" r:id="rId41"/>
    <p:sldId id="417" r:id="rId42"/>
    <p:sldId id="314" r:id="rId43"/>
    <p:sldId id="322" r:id="rId44"/>
    <p:sldId id="298" r:id="rId45"/>
    <p:sldId id="299" r:id="rId46"/>
    <p:sldId id="300" r:id="rId47"/>
    <p:sldId id="418" r:id="rId48"/>
    <p:sldId id="429" r:id="rId49"/>
    <p:sldId id="323" r:id="rId50"/>
    <p:sldId id="292" r:id="rId51"/>
    <p:sldId id="318" r:id="rId52"/>
    <p:sldId id="324" r:id="rId53"/>
    <p:sldId id="317" r:id="rId54"/>
    <p:sldId id="326" r:id="rId55"/>
    <p:sldId id="325" r:id="rId56"/>
    <p:sldId id="327" r:id="rId57"/>
    <p:sldId id="328" r:id="rId58"/>
    <p:sldId id="420" r:id="rId59"/>
    <p:sldId id="268" r:id="rId60"/>
    <p:sldId id="421" r:id="rId61"/>
    <p:sldId id="331" r:id="rId62"/>
    <p:sldId id="332" r:id="rId63"/>
    <p:sldId id="405" r:id="rId64"/>
    <p:sldId id="397" r:id="rId65"/>
    <p:sldId id="330" r:id="rId66"/>
    <p:sldId id="333" r:id="rId67"/>
    <p:sldId id="422" r:id="rId68"/>
    <p:sldId id="335" r:id="rId69"/>
    <p:sldId id="336" r:id="rId70"/>
    <p:sldId id="337" r:id="rId71"/>
    <p:sldId id="423" r:id="rId72"/>
    <p:sldId id="339" r:id="rId73"/>
    <p:sldId id="432" r:id="rId74"/>
    <p:sldId id="436" r:id="rId75"/>
    <p:sldId id="438" r:id="rId76"/>
    <p:sldId id="439" r:id="rId77"/>
    <p:sldId id="440" r:id="rId78"/>
    <p:sldId id="437" r:id="rId79"/>
    <p:sldId id="435" r:id="rId80"/>
    <p:sldId id="431" r:id="rId81"/>
    <p:sldId id="425" r:id="rId82"/>
    <p:sldId id="427" r:id="rId83"/>
    <p:sldId id="428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67007"/>
  </p:normalViewPr>
  <p:slideViewPr>
    <p:cSldViewPr snapToGrid="0" snapToObjects="1">
      <p:cViewPr varScale="1">
        <p:scale>
          <a:sx n="83" d="100"/>
          <a:sy n="83" d="100"/>
        </p:scale>
        <p:origin x="2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E6DA3-2718-D644-ADEF-D917850323F6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03257-A288-2D45-9F4E-7ECBB5C47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9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terail.com/blog/vue-vs-react-201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we use is hard-coded and stored in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2400" b="1" i="1" dirty="0"/>
              <a:t>tesla-</a:t>
            </a:r>
            <a:r>
              <a:rPr lang="en-GB" sz="2400" b="1" i="1" dirty="0" err="1"/>
              <a:t>battery.service.js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has a  </a:t>
            </a:r>
            <a:r>
              <a:rPr lang="en-GB" sz="2400" b="1" dirty="0" err="1"/>
              <a:t>getModelData</a:t>
            </a:r>
            <a:r>
              <a:rPr lang="en-GB" sz="2400" b="1" dirty="0"/>
              <a:t>()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for retrieving the model data.</a:t>
            </a:r>
            <a:endParaRPr lang="en-US" sz="2200" b="1" dirty="0">
              <a:solidFill>
                <a:srgbClr val="C00000"/>
              </a:solidFill>
            </a:endParaRPr>
          </a:p>
          <a:p>
            <a:pPr marL="1371600" lvl="3" indent="0"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battery range per Tesla 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based on the following parameters: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 model (60, 60D ...)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size (19/20 inch)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(on / off)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 -10.0 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45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main.js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the entry point of the application, it is here that your first component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mounted and rendered.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"root Vue instance”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this "root Vue instance," render the imported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this root Vue instance 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is the point where the application is started. This refers to an HTML element with the identification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#app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 </a:t>
            </a:r>
            <a:r>
              <a:rPr lang="en-GB" dirty="0" err="1"/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component. 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first component mounted by Vue.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 of the following parts: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Script, Template and Style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name, components, data()-function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Defining the output of the component.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from the </a:t>
            </a:r>
            <a:r>
              <a:rPr lang="en-GB" b="1" dirty="0"/>
              <a:t>data ()-function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easily rendered through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 the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 </a:t>
            </a:r>
            <a:r>
              <a:rPr lang="en-GB" dirty="0" err="1"/>
              <a:t>img</a:t>
            </a:r>
            <a:r>
              <a:rPr lang="en-GB" dirty="0"/>
              <a:t> </a:t>
            </a:r>
            <a:r>
              <a:rPr lang="en-GB" dirty="0" err="1"/>
              <a:t>src</a:t>
            </a:r>
            <a:r>
              <a:rPr lang="en-GB" dirty="0"/>
              <a:t>-attribute, via attribute binding </a:t>
            </a:r>
            <a:r>
              <a:rPr lang="en-GB" dirty="0">
                <a:sym typeface="Wingdings" pitchFamily="2" charset="2"/>
              </a:rPr>
              <a:t> see </a:t>
            </a:r>
            <a:r>
              <a:rPr lang="en-GB" dirty="0" err="1">
                <a:sym typeface="Wingdings" pitchFamily="2" charset="2"/>
              </a:rPr>
              <a:t>img</a:t>
            </a:r>
            <a:r>
              <a:rPr lang="en-GB" dirty="0">
                <a:sym typeface="Wingdings" pitchFamily="2" charset="2"/>
              </a:rPr>
              <a:t>-tag  </a:t>
            </a:r>
            <a:r>
              <a:rPr lang="en-GB" b="1" dirty="0">
                <a:sym typeface="Wingdings" pitchFamily="2" charset="2"/>
              </a:rPr>
              <a:t>colon !!!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Finally: T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eslaBattery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is instantiated and rendered using the </a:t>
            </a:r>
            <a:r>
              <a:rPr lang="en-GB" dirty="0">
                <a:effectLst/>
              </a:rPr>
              <a:t>&lt;tesla battery&gt;-tag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88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 and managing the 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actions/logic via callback functions (to change the state)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86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container component.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tesla-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battery.component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Provides data and actions to child/presentational components.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vs METHODS: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property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contains the functions that are cached. That is, such a function is only executed if it depends on a specific data property and when the state of this property changes.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stats-function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‘stats-function’ filters the maximum battery range per Tesla model from the model data.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maximum battery range is based on user input, such as the selected wheel size, climate, speed, and temperature. And this </a:t>
            </a:r>
            <a:r>
              <a:rPr lang="en-GB" dirty="0"/>
              <a:t>stats()-function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only executed if this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input changes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user input is recorded in the tesla object (state object), which is defined in the </a:t>
            </a:r>
            <a:r>
              <a:rPr lang="en-GB" dirty="0"/>
              <a:t>data()-function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29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we use is hard-coded and stored in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2400" b="1" i="1" dirty="0"/>
              <a:t>tesla-</a:t>
            </a:r>
            <a:r>
              <a:rPr lang="en-GB" sz="2400" b="1" i="1" dirty="0" err="1"/>
              <a:t>battery.service.js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has a  </a:t>
            </a:r>
            <a:r>
              <a:rPr lang="en-GB" sz="2400" b="1" dirty="0" err="1"/>
              <a:t>getModelData</a:t>
            </a:r>
            <a:r>
              <a:rPr lang="en-GB" sz="2400" b="1" dirty="0"/>
              <a:t>()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for retrieving the model data.</a:t>
            </a:r>
            <a:endParaRPr lang="en-US" sz="2200" b="1" dirty="0">
              <a:solidFill>
                <a:srgbClr val="C00000"/>
              </a:solidFill>
            </a:endParaRPr>
          </a:p>
          <a:p>
            <a:pPr marL="1371600" lvl="3" indent="0"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battery range per Tesla 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based on the following parameters: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 model (60, 60D ...)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size (19/20 inch)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(on / off)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 -10.0 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89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Colon is ‘:’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7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pass data to a child component, you must use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v-bind:stats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:stats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1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64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9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@input</a:t>
            </a:r>
            <a:r>
              <a:rPr lang="en-US" dirty="0"/>
              <a:t> </a:t>
            </a:r>
            <a:r>
              <a:rPr lang="en-US" dirty="0">
                <a:highlight>
                  <a:srgbClr val="FFFF00"/>
                </a:highlight>
              </a:rPr>
              <a:t>event</a:t>
            </a:r>
            <a:r>
              <a:rPr lang="en-US" dirty="0"/>
              <a:t> when the user changes the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3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value/speed is emitted back to the parent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19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39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256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50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32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09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70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308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0333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149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2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b="1" i="1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 </a:t>
            </a:r>
            <a:r>
              <a:rPr lang="en-US" b="1" dirty="0"/>
              <a:t>state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82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https://www.monterail.com/blog/vue-vs-react-2019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React = 100 kb</a:t>
            </a:r>
          </a:p>
          <a:p>
            <a:r>
              <a:rPr lang="en-US" dirty="0"/>
              <a:t>Angular = 500 kb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1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1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829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carstats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b="1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87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793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–&gt; </a:t>
            </a:r>
            <a:r>
              <a:rPr lang="en-US" sz="2300" b="1" dirty="0" err="1">
                <a:solidFill>
                  <a:srgbClr val="C00000"/>
                </a:solidFill>
              </a:rPr>
              <a:t>wheelsize</a:t>
            </a:r>
            <a:r>
              <a:rPr lang="en-US" sz="23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–&gt; climate on/off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300" b="1" dirty="0">
                <a:solidFill>
                  <a:srgbClr val="C00000"/>
                </a:solidFill>
              </a:rPr>
              <a:t> </a:t>
            </a:r>
            <a:r>
              <a:rPr lang="en-US" sz="2300" b="1" dirty="0" err="1">
                <a:solidFill>
                  <a:srgbClr val="C00000"/>
                </a:solidFill>
              </a:rPr>
              <a:t>temparature</a:t>
            </a:r>
            <a:endParaRPr lang="en-US" sz="2300" b="1" dirty="0">
              <a:solidFill>
                <a:srgbClr val="C00000"/>
              </a:solidFill>
            </a:endParaRPr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155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642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96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8876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103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i="0" dirty="0"/>
              <a:t>this’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53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with </a:t>
            </a:r>
            <a:r>
              <a:rPr lang="en-US" dirty="0" err="1"/>
              <a:t>VueJS</a:t>
            </a:r>
            <a:r>
              <a:rPr lang="en-US" dirty="0"/>
              <a:t>, we need to </a:t>
            </a:r>
            <a:r>
              <a:rPr lang="en-US" b="1" dirty="0"/>
              <a:t>create the instance of </a:t>
            </a:r>
            <a:r>
              <a:rPr lang="en-US" b="1" dirty="0" err="1"/>
              <a:t>Vue</a:t>
            </a:r>
            <a:r>
              <a:rPr lang="en-US" dirty="0"/>
              <a:t>, which is called the </a:t>
            </a:r>
            <a:r>
              <a:rPr lang="en-US" b="1" dirty="0"/>
              <a:t>root </a:t>
            </a:r>
            <a:r>
              <a:rPr lang="en-US" b="1" dirty="0" err="1"/>
              <a:t>Vue</a:t>
            </a:r>
            <a:r>
              <a:rPr lang="en-US" b="1" dirty="0"/>
              <a:t>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44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THIS EXAMPLE PASSES A CALLBACK FUNCTION TO THE CHILD COMPONENT (Tesla Wheels) and CHANGED THE CALCULATED </a:t>
            </a:r>
            <a:r>
              <a:rPr lang="en-US" b="1" i="1" dirty="0"/>
              <a:t>STATS</a:t>
            </a:r>
            <a:r>
              <a:rPr lang="en-US" b="1" dirty="0"/>
              <a:t> for the: Changed wheels !!!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Read also : https://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reactjs.org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/docs/state-and-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lifecycle.html</a:t>
            </a: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is possible to update the </a:t>
            </a:r>
            <a:r>
              <a:rPr lang="en-US" b="1" dirty="0"/>
              <a:t>config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object first in </a:t>
            </a:r>
            <a:r>
              <a:rPr lang="en-US" b="1" dirty="0" err="1"/>
              <a:t>setState</a:t>
            </a:r>
            <a:r>
              <a:rPr lang="en-US" b="1" dirty="0"/>
              <a:t>()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which operates asynchronous method, and to render the changed </a:t>
            </a:r>
            <a:r>
              <a:rPr lang="en-US" b="1" dirty="0"/>
              <a:t>stats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on the screen based on this, see: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  </a:t>
            </a:r>
            <a:r>
              <a:rPr lang="en-US" sz="32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3200" b="1" dirty="0">
                <a:solidFill>
                  <a:srgbClr val="FF0000"/>
                </a:solidFill>
              </a:rPr>
              <a:t>( { config }, () =&gt; { </a:t>
            </a:r>
            <a:r>
              <a:rPr lang="en-US" sz="3200" b="1" dirty="0" err="1">
                <a:solidFill>
                  <a:srgbClr val="FF0000"/>
                </a:solidFill>
              </a:rPr>
              <a:t>this.statsUpdate</a:t>
            </a:r>
            <a:r>
              <a:rPr lang="en-US" sz="3200" b="1" dirty="0">
                <a:solidFill>
                  <a:srgbClr val="FF0000"/>
                </a:solidFill>
              </a:rPr>
              <a:t>() } )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2400" dirty="0"/>
              <a:t>	</a:t>
            </a:r>
          </a:p>
          <a:p>
            <a:r>
              <a:rPr lang="en-US" dirty="0"/>
              <a:t>-----------</a:t>
            </a:r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const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TeslaWheels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size of the Tesla Wheels image</a:t>
            </a: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’</a:t>
            </a:r>
            <a:r>
              <a:rPr lang="en-US" b="1" i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9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010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don't work inside classes — they let you use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without classes. ... You can also create your own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reuse stateful behavior between different components.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320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924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this.setState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obviously doesn't exist any more in our function component. Instead we need to replace each of 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calls with the relevant state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 setter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971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this.setState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obviously doesn't exist any more in our function component. Instead we need to replace each of 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calls with the relevant state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 setter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674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882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representation of DOM as an object. When changes to state of application are made, new Virtual DOM is compared(applying 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diffing algorithms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DOM and only changes are reflected, not causing full re-rendering of DOM.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517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is less opinionated, e.g., unlike Vue, it doesn’t force specific solutions for things like, Directives, routing and state management. This makes React a more flexible framework,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Tesla Battery: 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160 lines of code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80 lines of code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659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representation of DOM as an object. When changes to state of application are made, new Virtual DOM is compared(applying 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diffing algorithms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DOM and only changes are reflected, not causing full re-rendering of DOM.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45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</a:t>
            </a:r>
            <a:r>
              <a:rPr lang="en-US" dirty="0"/>
              <a:t>create an instance of Vue.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there is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takes the id of the div-element.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have defined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 =&gt; represents the MODEL =&gt; represents the STATE of your component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a property : message -&gt; value: ‘message’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value will be rendered in the View via ‘interpolation’ {{}}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919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738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with </a:t>
            </a:r>
            <a:r>
              <a:rPr lang="en-US" dirty="0" err="1"/>
              <a:t>VueJS</a:t>
            </a:r>
            <a:r>
              <a:rPr lang="en-US" dirty="0"/>
              <a:t>, we need to </a:t>
            </a:r>
            <a:r>
              <a:rPr lang="en-US" b="1" dirty="0"/>
              <a:t>create the instance of </a:t>
            </a:r>
            <a:r>
              <a:rPr lang="en-US" b="1" dirty="0" err="1"/>
              <a:t>Vue</a:t>
            </a:r>
            <a:r>
              <a:rPr lang="en-US" dirty="0"/>
              <a:t>, which is called the </a:t>
            </a:r>
            <a:r>
              <a:rPr lang="en-US" b="1" dirty="0"/>
              <a:t>root </a:t>
            </a:r>
            <a:r>
              <a:rPr lang="en-US" b="1" dirty="0" err="1"/>
              <a:t>Vue</a:t>
            </a:r>
            <a:r>
              <a:rPr lang="en-US" b="1" dirty="0"/>
              <a:t>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13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3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we bootstrap a new Vue app has changed. Rather than using new Vue(), we now need to import the new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createApp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then call this method, passing our Vue instance definition object, and assign the return object to a variable app.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we'll call the mount method on app and pass a CSS selector indicating our mount element, just like we did with the $mount instance method in Vue 2.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31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Components--&gt;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20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components</a:t>
            </a:r>
            <a:r>
              <a:rPr lang="en-GB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and managing the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this data via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actions/logic 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via callback functions (to change the state)</a:t>
            </a:r>
          </a:p>
          <a:p>
            <a:endParaRPr lang="en-NL" dirty="0"/>
          </a:p>
          <a:p>
            <a:r>
              <a:rPr lang="en-NL" b="1" u="sng" dirty="0"/>
              <a:t>Presentational components: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NL" dirty="0"/>
              <a:t>ump components </a:t>
            </a:r>
            <a:r>
              <a:rPr lang="en-NL" dirty="0">
                <a:sym typeface="Wingdings" pitchFamily="2" charset="2"/>
              </a:rPr>
              <a:t> Buttons, inputs, headers, rendering images (example TeslaCar  rendering car - image)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b="1" i="1" dirty="0">
                <a:sym typeface="Wingdings" pitchFamily="2" charset="2"/>
              </a:rPr>
              <a:t>Receive</a:t>
            </a:r>
            <a:r>
              <a:rPr lang="en-NL" dirty="0">
                <a:sym typeface="Wingdings" pitchFamily="2" charset="2"/>
              </a:rPr>
              <a:t> data via </a:t>
            </a:r>
            <a:r>
              <a:rPr lang="en-NL" b="1" dirty="0">
                <a:sym typeface="Wingdings" pitchFamily="2" charset="2"/>
              </a:rPr>
              <a:t>props</a:t>
            </a:r>
            <a:endParaRPr lang="en-NL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to parent components through an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Dumb components are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understand and maintain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L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FE72-D365-6E46-BCB5-9E8D2B378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63FD0-4F71-DF49-90B3-7081B890F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C026C-B79A-F14E-9A8C-B186D396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2B64-09AF-6349-9520-0631476A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A441B-EC67-F541-96A3-EDD3C20C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4FF1-F8EA-1C4F-9DB8-5C9CDF0F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70DA7-8F9B-BA4A-ABCA-07E68496F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EF66-EC1C-B74E-AC28-4BAD18B9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BD998-4E0E-3448-AC89-B889F35D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FD3C8-9D89-294E-AD64-9EB0B623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6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ED66D-9D49-0147-A9CB-45D1D8C2A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33CC7-E7EA-D04D-940D-3BE096279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C35D4-2898-6E4F-8A72-4E1672D1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9A7C8-C3F6-C94D-B47D-765E05D1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C8177-6178-5E4A-ABC1-59D449D5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062" cy="15180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07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214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1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291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364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437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251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58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6062" cy="44201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2528" marR="0" lvl="0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917310" y="6509742"/>
            <a:ext cx="345473" cy="2678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fld id="{00000000-1234-1234-1234-123412341234}" type="slidenum">
              <a:rPr lang="en-US" sz="1266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FFFFFF"/>
                </a:buClr>
                <a:buSzPct val="25000"/>
              </a:pPr>
              <a:t>‹#›</a:t>
            </a:fld>
            <a:endParaRPr lang="en-US" sz="1266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7161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5024-AFB1-BA46-B40B-7BE670A6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1E7CD-631D-F146-B5BC-193E476F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E9C0-66CA-7E43-B5F4-8CD6FA5A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9628D-8058-8743-BA1F-38170664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018A5-8104-EB45-8E8F-AA075DE2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4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8BA5-3A69-7F46-89DB-0334973D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793B-337E-AF40-A9CD-B77B86A24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F1D3C-3AA3-7B4A-89EC-E08B7239F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AE556-2E23-E345-9A3B-96B06379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7ED02-B72A-8541-9DD6-EC16EAA3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4D508-17F5-5E48-B27A-7DCE70CA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8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B11B-55DB-5444-A70D-8375F42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E53A2-A920-EB4B-A5F7-53FB752B3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FF5D4-2C66-C148-820F-4133BDABD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DCECF-F328-D549-9158-231C04B8A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B6BC0-250D-FF4F-B293-1D6603A3C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AF2C5-EFE6-9947-A293-69DE13F8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16351-B552-9448-AEDF-153C023B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B8C53-DEBB-D640-B4C4-88798446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8FD4-4540-F54D-A017-65549C7B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C480D-C362-CA4D-83C6-B6F50E70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23786-3E38-CB42-98B2-88AB7CE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9FC5D-C8A7-DC4A-97B7-988A267C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18440F-49C4-7C48-BF4E-B7434FAB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36214-8489-234A-A73C-762FF0A6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CF25E-2F83-2746-B73B-909661E3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8F0A-F383-B34D-8737-54E32D6CB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2C9E2-6ED7-1D42-9375-B228368F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C171D-1058-B546-AE61-CE4BF54CB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0F53C-FDA9-5E4E-B2D8-A11A5E45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DBECB-FA67-0F4E-A51F-FAEA4126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D8ACF-E13A-1A45-A111-0AF9DB7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4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934F-5E02-5947-9C5A-5B9F6FE8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5DBCB-99A5-D346-B279-B45CFD422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0D59C-A7E3-7145-B26F-54BB6D37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01AFD-1EE7-E34B-8D02-5D2C89F8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26A46-DBDC-A941-BF14-DCF73606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A62FC-EC80-2B4C-80DB-F47442DB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9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E10F0-7BBD-134A-B4C6-8F564B4E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8F43-00E3-FD45-BF76-92E827F17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70261-6516-454A-9065-87DA42167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EE2E8-78B3-3240-BD28-418FE0C7D6E7}" type="datetimeFigureOut">
              <a:rPr lang="en-US" smtClean="0"/>
              <a:t>10/9/20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21D0-16FD-E249-A785-E7D338DD8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61A0F-ADC8-4448-857D-1E5000BD7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tiff"/><Relationship Id="rId5" Type="http://schemas.openxmlformats.org/officeDocument/2006/relationships/hyperlink" Target="https://www.freecodecamp.org/news/building-teslas-battery-range-calculator-with-react-part-1-2cb7abd8c1ee/" TargetMode="External"/><Relationship Id="rId4" Type="http://schemas.openxmlformats.org/officeDocument/2006/relationships/hyperlink" Target="https://dzone.com/articles/build-a-tesla-battery-range-calculator-yourself-it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57" y="2481928"/>
            <a:ext cx="2440433" cy="244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64" y="2045824"/>
            <a:ext cx="2649731" cy="132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92" y="311229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292516" y="55554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EijgermansPeter</a:t>
            </a:r>
            <a:endParaRPr lang="en-US" sz="3600" dirty="0"/>
          </a:p>
          <a:p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675" y="5686033"/>
            <a:ext cx="288841" cy="434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BB8EDE-47E0-9D48-B392-E1CCA7F04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5985" y="3796297"/>
            <a:ext cx="1511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6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Startup Vue 2 with </a:t>
            </a:r>
            <a:r>
              <a:rPr lang="en-US" b="1" i="1" dirty="0">
                <a:solidFill>
                  <a:srgbClr val="92D050"/>
                </a:solidFill>
              </a:rPr>
              <a:t>root Vue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3200400" lvl="7" indent="0">
              <a:buNone/>
            </a:pPr>
            <a:r>
              <a:rPr lang="en-US" sz="3600" dirty="0"/>
              <a:t>var app = </a:t>
            </a:r>
            <a:r>
              <a:rPr lang="en-US" sz="3600" b="1" dirty="0">
                <a:solidFill>
                  <a:srgbClr val="00B050"/>
                </a:solidFill>
              </a:rPr>
              <a:t>new</a:t>
            </a:r>
            <a:r>
              <a:rPr lang="en-US" sz="3600" dirty="0"/>
              <a:t> Vue({</a:t>
            </a:r>
          </a:p>
          <a:p>
            <a:pPr marL="3200400" lvl="7" indent="0">
              <a:buNone/>
            </a:pPr>
            <a:r>
              <a:rPr lang="en-US" sz="3600" dirty="0"/>
              <a:t>         ….</a:t>
            </a:r>
          </a:p>
          <a:p>
            <a:pPr marL="3200400" lvl="7" indent="0">
              <a:buNone/>
            </a:pPr>
            <a:r>
              <a:rPr lang="en-US" sz="3600" dirty="0"/>
              <a:t> })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27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Vue 2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25952AC-B944-5D4A-BC2F-B6A3D3453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5498" y="1644115"/>
            <a:ext cx="4559671" cy="521388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083BF3-3804-004E-9D1F-10D81E8E1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155" y="5325700"/>
            <a:ext cx="1866900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Startup Vue 3 with </a:t>
            </a:r>
            <a:r>
              <a:rPr lang="en-US" b="1" i="1" dirty="0" err="1">
                <a:solidFill>
                  <a:srgbClr val="92D050"/>
                </a:solidFill>
              </a:rPr>
              <a:t>createApp</a:t>
            </a:r>
            <a:endParaRPr lang="en-US" b="1" i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>
                <a:solidFill>
                  <a:srgbClr val="00B050"/>
                </a:solidFill>
              </a:rPr>
              <a:t>Vue.createApp</a:t>
            </a:r>
            <a:r>
              <a:rPr lang="en-US" dirty="0"/>
              <a:t>(Counter).</a:t>
            </a:r>
            <a:r>
              <a:rPr lang="en-US" dirty="0">
                <a:solidFill>
                  <a:srgbClr val="00B050"/>
                </a:solidFill>
              </a:rPr>
              <a:t>mount</a:t>
            </a:r>
            <a:r>
              <a:rPr lang="en-US" dirty="0"/>
              <a:t>('#counter')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7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Vue 3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pic>
        <p:nvPicPr>
          <p:cNvPr id="22" name="Content Placeholder 21" descr="Text, letter&#10;&#10;Description automatically generated">
            <a:extLst>
              <a:ext uri="{FF2B5EF4-FFF2-40B4-BE49-F238E27FC236}">
                <a16:creationId xmlns:a16="http://schemas.microsoft.com/office/drawing/2014/main" id="{5CC20FF5-A637-BA4C-8BD3-6DECC51EC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65042" y="1554313"/>
            <a:ext cx="6462519" cy="5035214"/>
          </a:xfrm>
        </p:spPr>
      </p:pic>
    </p:spTree>
    <p:extLst>
      <p:ext uri="{BB962C8B-B14F-4D97-AF65-F5344CB8AC3E}">
        <p14:creationId xmlns:p14="http://schemas.microsoft.com/office/powerpoint/2010/main" val="531344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2A14-B9D9-964B-8D34-A296C6620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D0B6-3D7A-9F42-A48B-B13E9629F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&lt;div&gt; Counter: </a:t>
            </a:r>
            <a:r>
              <a:rPr lang="en-US" b="1" dirty="0">
                <a:solidFill>
                  <a:srgbClr val="C00000"/>
                </a:solidFill>
              </a:rPr>
              <a:t>{{</a:t>
            </a:r>
            <a:r>
              <a:rPr lang="en-US" dirty="0"/>
              <a:t> counter </a:t>
            </a:r>
            <a:r>
              <a:rPr lang="en-US" b="1" dirty="0">
                <a:solidFill>
                  <a:srgbClr val="C00000"/>
                </a:solidFill>
              </a:rPr>
              <a:t>}} </a:t>
            </a:r>
            <a:r>
              <a:rPr lang="en-US" dirty="0"/>
              <a:t>&lt;/div&gt;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C7033-B503-1D45-8ED0-3B2F0AE05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14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939D-D6CA-5849-97E6-2997C228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 based</a:t>
            </a:r>
            <a:br>
              <a:rPr lang="en-US" b="1" dirty="0"/>
            </a:br>
            <a:br>
              <a:rPr lang="en-US" b="1" dirty="0"/>
            </a:br>
            <a:r>
              <a:rPr lang="nl-NL" sz="2700" b="1" i="1" dirty="0"/>
              <a:t>A component </a:t>
            </a:r>
            <a:r>
              <a:rPr lang="nl-NL" sz="2700" b="1" i="1" dirty="0" err="1"/>
              <a:t>adds</a:t>
            </a:r>
            <a:r>
              <a:rPr lang="nl-NL" sz="2700" b="1" i="1" dirty="0"/>
              <a:t> logic </a:t>
            </a:r>
            <a:r>
              <a:rPr lang="nl-NL" sz="2700" b="1" i="1" dirty="0" err="1"/>
              <a:t>to</a:t>
            </a:r>
            <a:r>
              <a:rPr lang="nl-NL" sz="2700" b="1" i="1" dirty="0"/>
              <a:t> DOM </a:t>
            </a:r>
            <a:r>
              <a:rPr lang="nl-NL" sz="2700" b="1" i="1" dirty="0" err="1"/>
              <a:t>elements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673CA-EC51-5D42-A7D3-3595B64F9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1950" y="2274094"/>
            <a:ext cx="8928100" cy="3454400"/>
          </a:xfrm>
        </p:spPr>
      </p:pic>
    </p:spTree>
    <p:extLst>
      <p:ext uri="{BB962C8B-B14F-4D97-AF65-F5344CB8AC3E}">
        <p14:creationId xmlns:p14="http://schemas.microsoft.com/office/powerpoint/2010/main" val="2989055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255384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&gt;&lt;/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C4404-4389-F048-B5E2-9BB4D655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23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876F-CF29-4140-8641-F5CD499C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73D43-B047-FB4F-9708-71E3A8A86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647" y="187932"/>
            <a:ext cx="5509416" cy="667006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44D369-98FD-2B4D-A98F-869616F2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m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C3F079-C886-E449-B190-7FB5AE616586}"/>
              </a:ext>
            </a:extLst>
          </p:cNvPr>
          <p:cNvSpPr txBox="1"/>
          <p:nvPr/>
        </p:nvSpPr>
        <p:spPr>
          <a:xfrm>
            <a:off x="7336164" y="375148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C1554-C3B3-4A46-9EF3-22A47ED4E629}"/>
              </a:ext>
            </a:extLst>
          </p:cNvPr>
          <p:cNvSpPr txBox="1"/>
          <p:nvPr/>
        </p:nvSpPr>
        <p:spPr>
          <a:xfrm>
            <a:off x="4268035" y="642914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9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D8292-CABC-1140-8ACC-CD67F97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75" y="1307152"/>
            <a:ext cx="9473390" cy="37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3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C273-A981-C44E-BC86-E648C6CD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Entry Point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53AC261E-5316-DE4C-A5F6-C4127E16E907}"/>
              </a:ext>
            </a:extLst>
          </p:cNvPr>
          <p:cNvSpPr/>
          <p:nvPr/>
        </p:nvSpPr>
        <p:spPr>
          <a:xfrm>
            <a:off x="5175524" y="2865904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D517-89B9-4C48-B849-EC3A70CE40C6}"/>
              </a:ext>
            </a:extLst>
          </p:cNvPr>
          <p:cNvSpPr txBox="1"/>
          <p:nvPr/>
        </p:nvSpPr>
        <p:spPr>
          <a:xfrm>
            <a:off x="2237108" y="1386894"/>
            <a:ext cx="1159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main.js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C3DEF-C925-C949-99A7-CC9615F559BC}"/>
              </a:ext>
            </a:extLst>
          </p:cNvPr>
          <p:cNvSpPr txBox="1"/>
          <p:nvPr/>
        </p:nvSpPr>
        <p:spPr>
          <a:xfrm>
            <a:off x="8490857" y="1355271"/>
            <a:ext cx="168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App.vue</a:t>
            </a:r>
            <a:endParaRPr lang="en-US" sz="2000" dirty="0"/>
          </a:p>
        </p:txBody>
      </p:sp>
      <p:pic>
        <p:nvPicPr>
          <p:cNvPr id="6" name="Picture 5" descr="A picture containing 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71525D-7BA2-484C-920D-801E84FE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2416070"/>
            <a:ext cx="3162300" cy="1384300"/>
          </a:xfrm>
          <a:prstGeom prst="rect">
            <a:avLst/>
          </a:prstGeom>
        </p:spPr>
      </p:pic>
      <p:pic>
        <p:nvPicPr>
          <p:cNvPr id="17" name="Content Placeholder 16" descr="Text&#10;&#10;Description automatically generated">
            <a:extLst>
              <a:ext uri="{FF2B5EF4-FFF2-40B4-BE49-F238E27FC236}">
                <a16:creationId xmlns:a16="http://schemas.microsoft.com/office/drawing/2014/main" id="{44DF6437-E347-454E-BEE4-288627F94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37149" y="1755381"/>
            <a:ext cx="4916832" cy="5167312"/>
          </a:xfrm>
        </p:spPr>
      </p:pic>
    </p:spTree>
    <p:extLst>
      <p:ext uri="{BB962C8B-B14F-4D97-AF65-F5344CB8AC3E}">
        <p14:creationId xmlns:p14="http://schemas.microsoft.com/office/powerpoint/2010/main" val="333508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305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682F-FCA8-544D-8857-B5D41D2C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Component</a:t>
            </a:r>
            <a:br>
              <a:rPr lang="en-US" b="1" dirty="0">
                <a:solidFill>
                  <a:srgbClr val="00B050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2A9B-EDB3-3E41-91FE-783E0A0C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u="sng" dirty="0">
                <a:solidFill>
                  <a:srgbClr val="92D050"/>
                </a:solidFill>
              </a:rPr>
              <a:t>Provides:</a:t>
            </a:r>
          </a:p>
          <a:p>
            <a:pPr marL="0" indent="0" algn="ctr">
              <a:buNone/>
            </a:pPr>
            <a:r>
              <a:rPr lang="en-US" sz="4800" dirty="0"/>
              <a:t> 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chemeClr val="accent6"/>
                </a:solidFill>
              </a:rPr>
              <a:t>data</a:t>
            </a:r>
            <a:r>
              <a:rPr lang="en-US" sz="4800" dirty="0">
                <a:solidFill>
                  <a:schemeClr val="accent6"/>
                </a:solidFill>
              </a:rPr>
              <a:t> = state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props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actions</a:t>
            </a:r>
            <a:r>
              <a:rPr lang="en-US" sz="4800" dirty="0">
                <a:solidFill>
                  <a:schemeClr val="accent6"/>
                </a:solidFill>
              </a:rPr>
              <a:t> (changes state)</a:t>
            </a:r>
          </a:p>
          <a:p>
            <a:pPr marL="0" indent="0" algn="ctr">
              <a:buNone/>
            </a:pP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AFA67-240C-1D49-9F77-472A023C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6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D46-42A7-B445-9264-D56E2CDA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Tesla Battery Component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D7F60-305E-A242-A0EA-619078C12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152" y="1511783"/>
            <a:ext cx="4462670" cy="5123806"/>
          </a:xfrm>
        </p:spPr>
      </p:pic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26487CAE-C398-364E-8F24-DA305EFAD6A0}"/>
              </a:ext>
            </a:extLst>
          </p:cNvPr>
          <p:cNvSpPr/>
          <p:nvPr/>
        </p:nvSpPr>
        <p:spPr>
          <a:xfrm>
            <a:off x="5495813" y="2807528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E645B-6695-D541-9D6C-029D57865BA1}"/>
              </a:ext>
            </a:extLst>
          </p:cNvPr>
          <p:cNvSpPr/>
          <p:nvPr/>
        </p:nvSpPr>
        <p:spPr>
          <a:xfrm>
            <a:off x="12016292" y="3049844"/>
            <a:ext cx="2701412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stats()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]</a:t>
            </a:r>
            <a:endParaRPr lang="en-US" sz="11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1B8E7D8-963A-5F40-8CA6-ECC1C8CD9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554" y="1036842"/>
            <a:ext cx="4751654" cy="582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D3E9-FA94-6B44-8169-92C6F7C2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Output stats()-function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06938-FBB2-784D-A5AB-221B66187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0874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76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D5B4-E277-AC49-9677-007CEB8C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State of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0451-D59C-4E40-A72D-C7C0533DF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25625"/>
            <a:ext cx="12192000" cy="4351338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sz="3600" b="1" dirty="0">
                <a:solidFill>
                  <a:srgbClr val="00B050"/>
                </a:solidFill>
              </a:rPr>
              <a:t>stats()-function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sz="3200" b="1" dirty="0"/>
              <a:t>calculating the maximum battery range per model</a:t>
            </a:r>
            <a:r>
              <a:rPr lang="en-US" dirty="0"/>
              <a:t>. This range is based on the user input (</a:t>
            </a:r>
            <a:r>
              <a:rPr lang="en-US" b="1" dirty="0" err="1"/>
              <a:t>wheelsize</a:t>
            </a:r>
            <a:r>
              <a:rPr lang="en-US" b="1" dirty="0"/>
              <a:t> – climate – speed - temp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3600" b="1" dirty="0">
                <a:solidFill>
                  <a:schemeClr val="accent6"/>
                </a:solidFill>
              </a:rPr>
              <a:t>tesla (object)</a:t>
            </a:r>
            <a:r>
              <a:rPr lang="en-US" sz="3600" dirty="0">
                <a:solidFill>
                  <a:schemeClr val="accent6"/>
                </a:solidFill>
              </a:rPr>
              <a:t>:</a:t>
            </a:r>
            <a:r>
              <a:rPr lang="en-US" dirty="0"/>
              <a:t> Currently selected conditions (speed: 55, temperature: 20, climate: on, wheel: 19)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40B47-B62E-644F-9516-FDDA9919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1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Stats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08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Passing props to child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>
                <a:highlight>
                  <a:srgbClr val="FFFF00"/>
                </a:highlight>
              </a:rPr>
              <a:t>v-bind</a:t>
            </a:r>
            <a:r>
              <a:rPr lang="en-US" dirty="0"/>
              <a:t> or </a:t>
            </a:r>
            <a:r>
              <a:rPr lang="en-US" b="1" dirty="0">
                <a:highlight>
                  <a:srgbClr val="FFFF00"/>
                </a:highlight>
              </a:rPr>
              <a:t>:</a:t>
            </a:r>
          </a:p>
          <a:p>
            <a:pPr marL="0" indent="0">
              <a:buNone/>
            </a:pPr>
            <a:r>
              <a:rPr lang="en-US" dirty="0"/>
              <a:t>to pass props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134264" y="4631458"/>
            <a:ext cx="88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:stats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60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395444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 </a:t>
            </a:r>
            <a:r>
              <a:rPr lang="en-US" b="1" dirty="0"/>
              <a:t>Building Tesla’s Battery Range Calculator 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862" y="3917959"/>
            <a:ext cx="488960" cy="488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871" y="4762301"/>
            <a:ext cx="806942" cy="5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81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ACDEB-FB28-CE4C-8EB8-C478BE7B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Tesla Battery Component</a:t>
            </a:r>
            <a:br>
              <a:rPr lang="en-US" b="1" dirty="0"/>
            </a:br>
            <a:r>
              <a:rPr lang="en-US" b="1" dirty="0"/>
              <a:t>Passing props/data to </a:t>
            </a:r>
            <a:r>
              <a:rPr lang="en-US" b="1" i="1" dirty="0">
                <a:solidFill>
                  <a:srgbClr val="92D050"/>
                </a:solidFill>
              </a:rPr>
              <a:t>Tesla Stats Component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E672A-8D93-E441-B385-FE479357DA6A}"/>
              </a:ext>
            </a:extLst>
          </p:cNvPr>
          <p:cNvSpPr txBox="1"/>
          <p:nvPr/>
        </p:nvSpPr>
        <p:spPr>
          <a:xfrm>
            <a:off x="9221002" y="1822791"/>
            <a:ext cx="31801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:stats</a:t>
            </a:r>
            <a:r>
              <a:rPr lang="en-US" dirty="0"/>
              <a:t> = Array</a:t>
            </a:r>
          </a:p>
          <a:p>
            <a:endParaRPr lang="en-US" dirty="0"/>
          </a:p>
          <a:p>
            <a:r>
              <a:rPr lang="en-US" sz="1600" dirty="0"/>
              <a:t>[</a:t>
            </a:r>
          </a:p>
          <a:p>
            <a:pPr lvl="1"/>
            <a:r>
              <a:rPr lang="en-US" sz="1400" b="1" dirty="0"/>
              <a:t>{"model":"60","miles":267},</a:t>
            </a:r>
          </a:p>
          <a:p>
            <a:pPr lvl="1"/>
            <a:r>
              <a:rPr lang="en-US" sz="1400" b="1" dirty="0"/>
              <a:t>{"model":"60D","miles":271},</a:t>
            </a:r>
          </a:p>
          <a:p>
            <a:pPr lvl="1"/>
            <a:r>
              <a:rPr lang="en-US" sz="1400" b="1" dirty="0"/>
              <a:t>{"model":"75","miles":323},</a:t>
            </a:r>
          </a:p>
          <a:p>
            <a:pPr lvl="1"/>
            <a:r>
              <a:rPr lang="en-US" sz="1400" b="1" dirty="0"/>
              <a:t>{"model":"75D","miles":332},</a:t>
            </a:r>
          </a:p>
          <a:p>
            <a:pPr lvl="1"/>
            <a:r>
              <a:rPr lang="en-US" sz="1400" b="1" dirty="0"/>
              <a:t>{"model":"90D","miles":365},</a:t>
            </a:r>
          </a:p>
          <a:p>
            <a:pPr lvl="1"/>
            <a:r>
              <a:rPr lang="en-US" sz="1400" b="1" dirty="0"/>
              <a:t>{"model":"P100D","miles":409}</a:t>
            </a:r>
          </a:p>
          <a:p>
            <a:r>
              <a:rPr lang="en-US" sz="1600" dirty="0"/>
              <a:t>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24">
            <a:extLst>
              <a:ext uri="{FF2B5EF4-FFF2-40B4-BE49-F238E27FC236}">
                <a16:creationId xmlns:a16="http://schemas.microsoft.com/office/drawing/2014/main" id="{4AB16A1B-AF6B-884D-97A3-B2386F37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0"/>
            <a:ext cx="8802413" cy="77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20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2848-BC65-244E-A3CE-44CC184C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Receiving data in </a:t>
            </a:r>
            <a:r>
              <a:rPr lang="en-US" b="1" i="1" dirty="0">
                <a:solidFill>
                  <a:srgbClr val="00B050"/>
                </a:solidFill>
              </a:rPr>
              <a:t>Tesla Stats Component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EFA9B-8B5E-2B44-BD25-E30F2AC298DC}"/>
              </a:ext>
            </a:extLst>
          </p:cNvPr>
          <p:cNvSpPr txBox="1"/>
          <p:nvPr/>
        </p:nvSpPr>
        <p:spPr>
          <a:xfrm>
            <a:off x="9591260" y="2229679"/>
            <a:ext cx="26007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v-for</a:t>
            </a:r>
            <a:r>
              <a:rPr lang="en-US" b="1" dirty="0"/>
              <a:t>=“stat in </a:t>
            </a:r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”  </a:t>
            </a:r>
            <a:r>
              <a:rPr lang="en-US" b="1" dirty="0">
                <a:highlight>
                  <a:srgbClr val="FFFF00"/>
                </a:highlight>
              </a:rPr>
              <a:t>:key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 </a:t>
            </a:r>
            <a:r>
              <a:rPr lang="en-US" dirty="0"/>
              <a:t>(type: Array)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A0969ABB-8396-5140-9B1A-925FAF51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1639" y="1838325"/>
            <a:ext cx="7720016" cy="4654550"/>
          </a:xfrm>
        </p:spPr>
      </p:pic>
    </p:spTree>
    <p:extLst>
      <p:ext uri="{BB962C8B-B14F-4D97-AF65-F5344CB8AC3E}">
        <p14:creationId xmlns:p14="http://schemas.microsoft.com/office/powerpoint/2010/main" val="3718050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25D6-148A-7045-A4DF-752C616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are like JavaScript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8243-750B-1F4E-BD6D-6FB82883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7200" b="1" i="1" dirty="0" err="1">
                <a:solidFill>
                  <a:srgbClr val="00B050"/>
                </a:solidFill>
              </a:rPr>
              <a:t>fn</a:t>
            </a:r>
            <a:r>
              <a:rPr lang="en-US" sz="7200" b="1" i="1" dirty="0">
                <a:solidFill>
                  <a:srgbClr val="00B050"/>
                </a:solidFill>
              </a:rPr>
              <a:t>(d) = V</a:t>
            </a:r>
            <a:endParaRPr lang="en-US" sz="72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85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02EC-1FCB-5648-B64E-79568285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5FDAC-703A-CE48-8FD4-8568DD88A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5400" b="1" dirty="0">
                <a:solidFill>
                  <a:srgbClr val="00B050"/>
                </a:solidFill>
              </a:rPr>
              <a:t>v-model</a:t>
            </a:r>
          </a:p>
          <a:p>
            <a:pPr marL="0" indent="0" algn="ct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</p:spTree>
    <p:extLst>
      <p:ext uri="{BB962C8B-B14F-4D97-AF65-F5344CB8AC3E}">
        <p14:creationId xmlns:p14="http://schemas.microsoft.com/office/powerpoint/2010/main" val="1840846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51121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2956760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4808059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4819637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4819637"/>
            <a:ext cx="1470793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4819637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4808059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3894316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3894316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3898298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1669667"/>
            <a:ext cx="2049517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2584067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2DB9F63-7BCC-E148-A2AA-69EC9BF64762}"/>
              </a:ext>
            </a:extLst>
          </p:cNvPr>
          <p:cNvSpPr/>
          <p:nvPr/>
        </p:nvSpPr>
        <p:spPr>
          <a:xfrm>
            <a:off x="2721850" y="2974127"/>
            <a:ext cx="2049517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9EB9DB-6E35-0046-8253-09BC1649B766}"/>
              </a:ext>
            </a:extLst>
          </p:cNvPr>
          <p:cNvCxnSpPr>
            <a:cxnSpLocks/>
          </p:cNvCxnSpPr>
          <p:nvPr/>
        </p:nvCxnSpPr>
        <p:spPr>
          <a:xfrm flipH="1">
            <a:off x="3746608" y="2584067"/>
            <a:ext cx="2328371" cy="372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3982070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49EB2A-8A5F-F94E-BFB9-B203A111149D}"/>
              </a:ext>
            </a:extLst>
          </p:cNvPr>
          <p:cNvSpPr txBox="1"/>
          <p:nvPr/>
        </p:nvSpPr>
        <p:spPr>
          <a:xfrm>
            <a:off x="3401042" y="2314227"/>
            <a:ext cx="124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0436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1964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81147" y="4158063"/>
            <a:ext cx="942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:speed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80446" y="4123969"/>
            <a:ext cx="92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$emit</a:t>
            </a:r>
            <a:endParaRPr lang="en-US" b="1" i="1" dirty="0">
              <a:highlight>
                <a:srgbClr val="FFFF00"/>
              </a:highlight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speed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D68176-2088-5E44-909C-68DBBF4CDFD3}"/>
              </a:ext>
            </a:extLst>
          </p:cNvPr>
          <p:cNvCxnSpPr>
            <a:cxnSpLocks/>
          </p:cNvCxnSpPr>
          <p:nvPr/>
        </p:nvCxnSpPr>
        <p:spPr>
          <a:xfrm flipH="1" flipV="1">
            <a:off x="6260880" y="3871160"/>
            <a:ext cx="322290" cy="875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434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CB02-A0B5-DF47-92F2-1F504A6A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 </a:t>
            </a:r>
            <a:r>
              <a:rPr lang="en-US" b="1" dirty="0"/>
              <a:t>(</a:t>
            </a:r>
            <a:r>
              <a:rPr lang="en-US" b="1" dirty="0">
                <a:solidFill>
                  <a:srgbClr val="92D050"/>
                </a:solidFill>
              </a:rPr>
              <a:t>2-way databinding</a:t>
            </a:r>
            <a:r>
              <a:rPr lang="en-US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7EC1E-3D16-E74D-ADFE-B197E3A5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Components compatible with </a:t>
            </a:r>
            <a:r>
              <a:rPr lang="en-US" b="1" i="1" dirty="0">
                <a:solidFill>
                  <a:srgbClr val="00B050"/>
                </a:solidFill>
              </a:rPr>
              <a:t>v-model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/>
              <a:t>accept a </a:t>
            </a:r>
            <a:r>
              <a:rPr lang="en-US" b="1" dirty="0">
                <a:highlight>
                  <a:srgbClr val="FFFF00"/>
                </a:highlight>
              </a:rPr>
              <a:t>:</a:t>
            </a:r>
            <a:r>
              <a:rPr lang="en-US" b="1" dirty="0" err="1">
                <a:highlight>
                  <a:srgbClr val="FFFF00"/>
                </a:highlight>
              </a:rPr>
              <a:t>modelValue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dirty="0"/>
              <a:t>property </a:t>
            </a:r>
          </a:p>
          <a:p>
            <a:pPr marL="514350" indent="-514350" algn="ctr">
              <a:buFont typeface="+mj-lt"/>
              <a:buAutoNum type="arabicPeriod"/>
            </a:pPr>
            <a:endParaRPr lang="en-US" dirty="0"/>
          </a:p>
          <a:p>
            <a:pPr algn="ctr"/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</a:t>
            </a:r>
            <a:r>
              <a:rPr lang="en-US" b="1" dirty="0" err="1"/>
              <a:t>update:modelValue</a:t>
            </a:r>
            <a:r>
              <a:rPr lang="en-US" dirty="0"/>
              <a:t> </a:t>
            </a:r>
            <a:r>
              <a:rPr lang="en-US" dirty="0">
                <a:highlight>
                  <a:srgbClr val="FFFF00"/>
                </a:highlight>
              </a:rPr>
              <a:t>event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976F4-E7F5-E64B-AABD-25837BB0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2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Counter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6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80A9-72AF-8645-B5BC-87B156BC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 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to Tesla Counter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23D675-B0DA-B845-8EA5-9282E5347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729" y="1582371"/>
            <a:ext cx="5362223" cy="52756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7F94DD-D068-8D40-9A9C-E253B6100A3B}"/>
              </a:ext>
            </a:extLst>
          </p:cNvPr>
          <p:cNvSpPr txBox="1"/>
          <p:nvPr/>
        </p:nvSpPr>
        <p:spPr>
          <a:xfrm flipH="1">
            <a:off x="8388626" y="2484783"/>
            <a:ext cx="26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v-model</a:t>
            </a:r>
            <a:r>
              <a:rPr lang="en-US" b="1" dirty="0"/>
              <a:t>=“</a:t>
            </a:r>
            <a:r>
              <a:rPr lang="en-US" b="1" dirty="0" err="1"/>
              <a:t>tesla.speed</a:t>
            </a:r>
            <a:r>
              <a:rPr lang="en-US" b="1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0AA7C-FFCF-8242-B537-0AABADDD0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85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EBB1-815C-184F-854D-BD1CEDD3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</a:t>
            </a:r>
            <a:r>
              <a:rPr lang="en-US" b="1" dirty="0"/>
              <a:t> in </a:t>
            </a:r>
            <a:r>
              <a:rPr lang="en-US" b="1" i="1" dirty="0">
                <a:solidFill>
                  <a:srgbClr val="92D050"/>
                </a:solidFill>
              </a:rPr>
              <a:t>Tesla Counter Component </a:t>
            </a:r>
            <a:endParaRPr lang="en-US" i="1" dirty="0">
              <a:solidFill>
                <a:srgbClr val="92D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58922-1788-F84C-9A26-6A9EB6AC40AC}"/>
              </a:ext>
            </a:extLst>
          </p:cNvPr>
          <p:cNvSpPr txBox="1"/>
          <p:nvPr/>
        </p:nvSpPr>
        <p:spPr>
          <a:xfrm>
            <a:off x="7398578" y="1618052"/>
            <a:ext cx="49524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@click </a:t>
            </a:r>
            <a:r>
              <a:rPr lang="en-US" b="1" dirty="0"/>
              <a:t>=“increment”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prop: </a:t>
            </a:r>
            <a:r>
              <a:rPr lang="en-US" b="1" dirty="0" err="1">
                <a:solidFill>
                  <a:srgbClr val="00B050"/>
                </a:solidFill>
                <a:highlight>
                  <a:srgbClr val="FFFF00"/>
                </a:highlight>
              </a:rPr>
              <a:t>modelValue</a:t>
            </a:r>
            <a:endParaRPr lang="en-US" b="1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endParaRPr lang="en-US" b="1" dirty="0"/>
          </a:p>
          <a:p>
            <a:endParaRPr lang="en-US" b="1" dirty="0"/>
          </a:p>
          <a:p>
            <a:endParaRPr lang="en-US" b="1" dirty="0">
              <a:highlight>
                <a:srgbClr val="FFFF00"/>
              </a:highlight>
            </a:endParaRPr>
          </a:p>
          <a:p>
            <a:r>
              <a:rPr lang="en-US" b="1" dirty="0" err="1">
                <a:highlight>
                  <a:srgbClr val="FFFF00"/>
                </a:highlight>
              </a:rPr>
              <a:t>this.$emit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‘</a:t>
            </a:r>
            <a:r>
              <a:rPr lang="en-US" dirty="0" err="1">
                <a:solidFill>
                  <a:srgbClr val="FF0000"/>
                </a:solidFill>
              </a:rPr>
              <a:t>update:modelValue</a:t>
            </a:r>
            <a:r>
              <a:rPr lang="en-US" dirty="0">
                <a:solidFill>
                  <a:srgbClr val="FF0000"/>
                </a:solidFill>
              </a:rPr>
              <a:t>’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  <a:highlight>
                  <a:srgbClr val="FFFF00"/>
                </a:highlight>
              </a:rPr>
              <a:t>this.</a:t>
            </a:r>
            <a:r>
              <a:rPr lang="en-US" b="1" dirty="0" err="1">
                <a:solidFill>
                  <a:srgbClr val="00B050"/>
                </a:solidFill>
                <a:highlight>
                  <a:srgbClr val="FFFF00"/>
                </a:highlight>
              </a:rPr>
              <a:t>modelValue</a:t>
            </a:r>
            <a:r>
              <a:rPr lang="en-US" dirty="0"/>
              <a:t>)</a:t>
            </a:r>
          </a:p>
          <a:p>
            <a:endParaRPr lang="en-US" b="1" dirty="0"/>
          </a:p>
        </p:txBody>
      </p:sp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E4A1F9C-411C-7D45-AB94-69B9F003D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6405" y="1285884"/>
            <a:ext cx="5632173" cy="5665287"/>
          </a:xfrm>
        </p:spPr>
      </p:pic>
    </p:spTree>
    <p:extLst>
      <p:ext uri="{BB962C8B-B14F-4D97-AF65-F5344CB8AC3E}">
        <p14:creationId xmlns:p14="http://schemas.microsoft.com/office/powerpoint/2010/main" val="1410032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1" y="1943100"/>
            <a:ext cx="9143999" cy="2971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756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BEFEF-CEE0-8648-A2E5-20556F928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7881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Building Tesla’s Battery Range Calculator with </a:t>
            </a:r>
            <a:r>
              <a:rPr lang="en-US" b="1" dirty="0" err="1"/>
              <a:t>Vue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CB7B7-53AA-074A-8D67-2C1C4A08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3342012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78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726" y="178594"/>
            <a:ext cx="8030670" cy="1518046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524" y="1355080"/>
            <a:ext cx="7298951" cy="434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369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 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</p:spTree>
    <p:extLst>
      <p:ext uri="{BB962C8B-B14F-4D97-AF65-F5344CB8AC3E}">
        <p14:creationId xmlns:p14="http://schemas.microsoft.com/office/powerpoint/2010/main" val="1051239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	</a:t>
            </a:r>
            <a:r>
              <a:rPr lang="en-US" sz="1969" dirty="0">
                <a:solidFill>
                  <a:srgbClr val="00B0F0"/>
                </a:solidFill>
              </a:rPr>
              <a:t>return</a:t>
            </a:r>
            <a:r>
              <a:rPr lang="en-US" sz="1969" dirty="0"/>
              <a:t> &lt;div&gt;Hello </a:t>
            </a:r>
            <a:r>
              <a:rPr lang="en-US" sz="2250" dirty="0">
                <a:solidFill>
                  <a:srgbClr val="FFFF00"/>
                </a:solidFill>
              </a:rPr>
              <a:t>{ </a:t>
            </a:r>
            <a:r>
              <a:rPr lang="en-US" sz="2250" dirty="0" err="1">
                <a:solidFill>
                  <a:srgbClr val="FFFF00"/>
                </a:solidFill>
              </a:rPr>
              <a:t>this.props.name</a:t>
            </a:r>
            <a:r>
              <a:rPr lang="en-US" sz="2250" dirty="0">
                <a:solidFill>
                  <a:srgbClr val="FFFF00"/>
                </a:solidFill>
              </a:rPr>
              <a:t> } </a:t>
            </a:r>
            <a:r>
              <a:rPr lang="en-US" sz="1969" dirty="0"/>
              <a:t>&lt;/div&gt;; </a:t>
            </a:r>
            <a:r>
              <a:rPr lang="en-US" sz="2531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531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</a:t>
            </a:r>
            <a:r>
              <a:rPr lang="en-US" sz="1969" i="1" dirty="0">
                <a:solidFill>
                  <a:srgbClr val="FFFF00"/>
                </a:solidFill>
              </a:rPr>
              <a:t>name</a:t>
            </a:r>
            <a:r>
              <a:rPr lang="en-US" sz="1969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947609"/>
              </p:ext>
            </p:extLst>
          </p:nvPr>
        </p:nvGraphicFramePr>
        <p:xfrm>
          <a:off x="2599892" y="5856159"/>
          <a:ext cx="2304401" cy="643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3340338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sz="5625" b="1" i="1" dirty="0" err="1"/>
              <a:t>fn</a:t>
            </a:r>
            <a:r>
              <a:rPr lang="en-US" sz="5625" b="1" i="1" dirty="0"/>
              <a:t>(d) = V</a:t>
            </a:r>
          </a:p>
          <a:p>
            <a:pPr marL="127244" indent="0" algn="ctr">
              <a:buNone/>
            </a:pPr>
            <a:endParaRPr lang="en-US" sz="5625" dirty="0"/>
          </a:p>
        </p:txBody>
      </p:sp>
    </p:spTree>
    <p:extLst>
      <p:ext uri="{BB962C8B-B14F-4D97-AF65-F5344CB8AC3E}">
        <p14:creationId xmlns:p14="http://schemas.microsoft.com/office/powerpoint/2010/main" val="640860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2193726" y="1821656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642915" lvl="1" indent="-160729">
              <a:spcBef>
                <a:spcPts val="0"/>
              </a:spcBef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2540235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985952" y="1604863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export 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 		return &lt;h1&gt;Hello </a:t>
            </a:r>
            <a:r>
              <a:rPr lang="en-US" sz="1406" b="1" dirty="0">
                <a:solidFill>
                  <a:srgbClr val="FFFF00"/>
                </a:solidFill>
              </a:rPr>
              <a:t>{ </a:t>
            </a:r>
            <a:r>
              <a:rPr lang="en-US" sz="1406" b="1" dirty="0" err="1">
                <a:solidFill>
                  <a:srgbClr val="FFFF00"/>
                </a:solidFill>
              </a:rPr>
              <a:t>this.props.name</a:t>
            </a:r>
            <a:r>
              <a:rPr lang="en-US" sz="1406" b="1" dirty="0">
                <a:solidFill>
                  <a:srgbClr val="FFFF00"/>
                </a:solidFill>
              </a:rPr>
              <a:t> }</a:t>
            </a:r>
            <a:r>
              <a:rPr lang="en-US" sz="1406" dirty="0"/>
              <a:t>&lt;/h1&gt;;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}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  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	return 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		 &lt;div&gt;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name="Sarah"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name=”Ellis"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name=”Maria"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		&lt;/div&gt;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		 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}</a:t>
            </a:r>
            <a:br>
              <a:rPr lang="en-US" sz="1406" dirty="0"/>
            </a:b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 err="1"/>
              <a:t>ReactDOM.render</a:t>
            </a:r>
            <a:r>
              <a:rPr lang="en-US" sz="1406" dirty="0"/>
              <a:t>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	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 err="1"/>
              <a:t>document.getElementById</a:t>
            </a:r>
            <a:r>
              <a:rPr lang="en-US" sz="1406" dirty="0"/>
              <a:t>(</a:t>
            </a:r>
            <a:r>
              <a:rPr lang="en-US" sz="1406" b="1" dirty="0">
                <a:solidFill>
                  <a:srgbClr val="FF0000"/>
                </a:solidFill>
              </a:rPr>
              <a:t>'root</a:t>
            </a:r>
            <a:r>
              <a:rPr lang="en-US" sz="1406" dirty="0"/>
              <a:t>')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266" b="1" dirty="0"/>
              <a:t>&lt;div id="</a:t>
            </a:r>
            <a:r>
              <a:rPr lang="en-US" sz="1266" b="1" dirty="0">
                <a:solidFill>
                  <a:srgbClr val="FF0000"/>
                </a:solidFill>
              </a:rPr>
              <a:t>root</a:t>
            </a:r>
            <a:r>
              <a:rPr lang="en-US" sz="1266" b="1" dirty="0"/>
              <a:t>"&gt;&lt;/div&gt;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125" dirty="0"/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0" indent="0">
              <a:lnSpc>
                <a:spcPct val="150000"/>
              </a:lnSpc>
              <a:spcBef>
                <a:spcPts val="844"/>
              </a:spcBef>
              <a:buNone/>
            </a:pPr>
            <a:endParaRPr lang="en-US" sz="1406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19743"/>
              </p:ext>
            </p:extLst>
          </p:nvPr>
        </p:nvGraphicFramePr>
        <p:xfrm>
          <a:off x="8082083" y="5239054"/>
          <a:ext cx="2304401" cy="141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44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112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2193726" y="1696711"/>
            <a:ext cx="7804477" cy="3598664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algn="ctr">
              <a:spcBef>
                <a:spcPts val="0"/>
              </a:spcBef>
              <a:buNone/>
            </a:pPr>
            <a:endParaRPr lang="en-US" dirty="0"/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2263284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242" y="1453527"/>
            <a:ext cx="8203514" cy="4828861"/>
          </a:xfrm>
        </p:spPr>
      </p:pic>
    </p:spTree>
    <p:extLst>
      <p:ext uri="{BB962C8B-B14F-4D97-AF65-F5344CB8AC3E}">
        <p14:creationId xmlns:p14="http://schemas.microsoft.com/office/powerpoint/2010/main" val="169839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>
                <a:solidFill>
                  <a:schemeClr val="bg1"/>
                </a:solidFill>
              </a:rPr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>
                <a:solidFill>
                  <a:schemeClr val="bg1"/>
                </a:solidFill>
              </a:rPr>
              <a:t> 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>
                <a:solidFill>
                  <a:schemeClr val="bg1"/>
                </a:solidFill>
              </a:rPr>
              <a:t> 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chemeClr val="bg1"/>
                </a:solidFill>
              </a:rPr>
              <a:t>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40481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6928" y="56253"/>
            <a:ext cx="2558143" cy="674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58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5C0D-6519-A743-871E-D1928839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61E06-8791-F84C-AC0E-72A8787AC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069" y="365125"/>
            <a:ext cx="10380731" cy="6180054"/>
          </a:xfrm>
        </p:spPr>
      </p:pic>
    </p:spTree>
    <p:extLst>
      <p:ext uri="{BB962C8B-B14F-4D97-AF65-F5344CB8AC3E}">
        <p14:creationId xmlns:p14="http://schemas.microsoft.com/office/powerpoint/2010/main" val="1710817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6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App.js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9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3635" y="1841748"/>
            <a:ext cx="7804546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27244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</a:t>
            </a:r>
            <a:r>
              <a:rPr lang="en-US" b="1" dirty="0">
                <a:solidFill>
                  <a:srgbClr val="00B0F0"/>
                </a:solidFill>
              </a:rPr>
              <a:t>return</a:t>
            </a:r>
            <a:r>
              <a:rPr lang="en-US" dirty="0"/>
              <a:t>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9777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94" y="2969121"/>
            <a:ext cx="4214813" cy="91975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452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6469" y="1834356"/>
            <a:ext cx="8276431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27244" indent="0">
              <a:buNone/>
            </a:pPr>
            <a:r>
              <a:rPr lang="en-US" dirty="0"/>
              <a:t>const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i="1" dirty="0" err="1">
                <a:solidFill>
                  <a:srgbClr val="00B0F0"/>
                </a:solidFill>
              </a:rPr>
              <a:t>className</a:t>
            </a:r>
            <a:r>
              <a:rPr lang="en-US" dirty="0"/>
              <a:t>=“header"&gt;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</a:t>
            </a:r>
            <a:r>
              <a:rPr lang="en-US" dirty="0">
                <a:solidFill>
                  <a:srgbClr val="00B0F0"/>
                </a:solidFill>
              </a:rPr>
              <a:t>{</a:t>
            </a:r>
            <a:r>
              <a:rPr lang="en-US" dirty="0" err="1"/>
              <a:t>logoUrl</a:t>
            </a:r>
            <a:r>
              <a:rPr lang="en-US" dirty="0">
                <a:solidFill>
                  <a:srgbClr val="00B0F0"/>
                </a:solidFill>
              </a:rPr>
              <a:t>}</a:t>
            </a:r>
            <a:r>
              <a:rPr lang="en-US" dirty="0"/>
              <a:t>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27244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2952943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2614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03415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23387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6747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12" u="sng" dirty="0">
                <a:solidFill>
                  <a:srgbClr val="0070C0"/>
                </a:solidFill>
              </a:rPr>
              <a:t>Provides: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data</a:t>
            </a:r>
            <a:r>
              <a:rPr lang="en-US" sz="2812" dirty="0">
                <a:solidFill>
                  <a:srgbClr val="00B0F0"/>
                </a:solidFill>
              </a:rPr>
              <a:t> = state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props</a:t>
            </a:r>
          </a:p>
          <a:p>
            <a:pPr marL="127244" indent="0" algn="ctr">
              <a:buNone/>
            </a:pPr>
            <a:r>
              <a:rPr lang="en-US" sz="2812" dirty="0"/>
              <a:t> </a:t>
            </a:r>
            <a:r>
              <a:rPr lang="en-US" sz="2812" b="1" dirty="0">
                <a:solidFill>
                  <a:srgbClr val="00B0F0"/>
                </a:solidFill>
              </a:rPr>
              <a:t>actions</a:t>
            </a:r>
            <a:r>
              <a:rPr lang="en-US" sz="2812" dirty="0">
                <a:solidFill>
                  <a:srgbClr val="00B0F0"/>
                </a:solidFill>
              </a:rPr>
              <a:t> (changed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23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804546" cy="6509741"/>
          </a:xfrm>
        </p:spPr>
        <p:txBody>
          <a:bodyPr>
            <a:normAutofit lnSpcReduction="10000"/>
          </a:bodyPr>
          <a:lstStyle/>
          <a:p>
            <a:pPr>
              <a:spcBef>
                <a:spcPts val="422"/>
              </a:spcBef>
            </a:pPr>
            <a:endParaRPr lang="en-US" sz="1687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/>
              <a:t>class </a:t>
            </a:r>
            <a:r>
              <a:rPr lang="en-US" sz="1687" dirty="0" err="1">
                <a:solidFill>
                  <a:srgbClr val="00B0F0"/>
                </a:solidFill>
              </a:rPr>
              <a:t>TeslaBattery</a:t>
            </a:r>
            <a:r>
              <a:rPr lang="en-US" sz="1687" dirty="0"/>
              <a:t> 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r>
              <a:rPr lang="en-US" sz="1687" dirty="0"/>
              <a:t>	constructor () {</a:t>
            </a:r>
            <a:br>
              <a:rPr lang="en-US" sz="1687" dirty="0"/>
            </a:br>
            <a:r>
              <a:rPr lang="en-US" sz="1687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>
                <a:solidFill>
                  <a:srgbClr val="FFFF00"/>
                </a:solidFill>
              </a:rPr>
              <a:t>		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 </a:t>
            </a:r>
            <a:r>
              <a:rPr lang="en-US" sz="1687" dirty="0"/>
              <a:t>= {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 err="1">
                <a:solidFill>
                  <a:srgbClr val="FFFF00"/>
                </a:solidFill>
              </a:rPr>
              <a:t>carstats</a:t>
            </a:r>
            <a:r>
              <a:rPr lang="en-US" sz="1687" dirty="0"/>
              <a:t>: [ ],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>
                <a:solidFill>
                  <a:srgbClr val="FFFF00"/>
                </a:solidFill>
              </a:rPr>
              <a:t>config</a:t>
            </a:r>
            <a:r>
              <a:rPr lang="en-US" sz="1687" dirty="0"/>
              <a:t>: {</a:t>
            </a:r>
            <a:br>
              <a:rPr lang="en-US" sz="1687" dirty="0"/>
            </a:br>
            <a:r>
              <a:rPr lang="en-US" sz="1687" dirty="0"/>
              <a:t>				speed: 55,</a:t>
            </a:r>
            <a:br>
              <a:rPr lang="en-US" sz="1687" dirty="0"/>
            </a:br>
            <a:r>
              <a:rPr lang="en-US" sz="1687" dirty="0"/>
              <a:t>				temperature: 20,</a:t>
            </a:r>
            <a:br>
              <a:rPr lang="en-US" sz="1687" dirty="0"/>
            </a:br>
            <a:r>
              <a:rPr lang="en-US" sz="1687" dirty="0"/>
              <a:t>				climate: true,</a:t>
            </a:r>
            <a:br>
              <a:rPr lang="en-US" sz="1687" dirty="0"/>
            </a:br>
            <a:r>
              <a:rPr lang="en-US" sz="1687" dirty="0"/>
              <a:t>				wheels: 19</a:t>
            </a:r>
            <a:br>
              <a:rPr lang="en-US" sz="1687" dirty="0"/>
            </a:br>
            <a:r>
              <a:rPr lang="en-US" sz="1687" dirty="0"/>
              <a:t>			}</a:t>
            </a:r>
            <a:br>
              <a:rPr lang="en-US" sz="1687" dirty="0"/>
            </a:br>
            <a:r>
              <a:rPr lang="en-US" sz="1687" dirty="0"/>
              <a:t>		}</a:t>
            </a:r>
            <a:br>
              <a:rPr lang="en-US" sz="1687" dirty="0"/>
            </a:br>
            <a:r>
              <a:rPr lang="en-US" sz="1687" dirty="0"/>
              <a:t>    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    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FFFF00"/>
                </a:solidFill>
              </a:rPr>
              <a:t>const { config } = 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;</a:t>
            </a:r>
            <a:br>
              <a:rPr lang="en-US" sz="1687" dirty="0">
                <a:solidFill>
                  <a:srgbClr val="FFFF00"/>
                </a:solidFill>
              </a:rPr>
            </a:br>
            <a:r>
              <a:rPr lang="en-US" sz="1687" dirty="0"/>
              <a:t>	return (</a:t>
            </a:r>
            <a:br>
              <a:rPr lang="en-US" sz="1687" dirty="0"/>
            </a:br>
            <a:r>
              <a:rPr lang="en-US" sz="1687" dirty="0"/>
              <a:t>		&lt;form </a:t>
            </a:r>
            <a:r>
              <a:rPr lang="en-US" sz="1687" dirty="0" err="1"/>
              <a:t>className</a:t>
            </a:r>
            <a:r>
              <a:rPr lang="en-US" sz="1687" dirty="0"/>
              <a:t>="tesla-battery"&gt;</a:t>
            </a:r>
            <a:br>
              <a:rPr lang="en-US" sz="1687" dirty="0"/>
            </a:br>
            <a:r>
              <a:rPr lang="en-US" sz="1687" dirty="0"/>
              <a:t>			&lt;h1&gt;Range Per Charge&lt;/h1&gt;</a:t>
            </a:r>
            <a:br>
              <a:rPr lang="en-US" sz="1687" dirty="0"/>
            </a:br>
            <a:r>
              <a:rPr lang="en-US" sz="1687" dirty="0"/>
              <a:t>			&lt;</a:t>
            </a:r>
            <a:r>
              <a:rPr lang="en-US" sz="1687" dirty="0" err="1"/>
              <a:t>TeslaCar</a:t>
            </a:r>
            <a:r>
              <a:rPr lang="en-US" sz="1687" dirty="0"/>
              <a:t> /&gt;</a:t>
            </a:r>
            <a:br>
              <a:rPr lang="en-US" sz="1687" dirty="0"/>
            </a:br>
            <a:r>
              <a:rPr lang="en-US" sz="1687" dirty="0"/>
              <a:t>		&lt;/form&gt;</a:t>
            </a:r>
            <a:br>
              <a:rPr lang="en-US" sz="1687" dirty="0"/>
            </a:br>
            <a:r>
              <a:rPr lang="en-US" sz="1687" dirty="0"/>
              <a:t>		)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251711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1822" indent="-401822"/>
            <a:r>
              <a:rPr lang="en-US" b="1" i="1" dirty="0" err="1"/>
              <a:t>carstats</a:t>
            </a:r>
            <a:r>
              <a:rPr lang="en-US" b="1" i="1" dirty="0"/>
              <a:t> (object array)</a:t>
            </a:r>
            <a:r>
              <a:rPr lang="en-US" dirty="0"/>
              <a:t> : contains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44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[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":267},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":271},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":323},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":332},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":"90D","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":365},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":"P100D","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":409}</a:t>
            </a:r>
          </a:p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]</a:t>
            </a:r>
          </a:p>
          <a:p>
            <a:pPr marL="127244" indent="0">
              <a:buNone/>
            </a:pP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044492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4F40A-2CC6-9C42-91C2-82AE551E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</a:rPr>
              <a:t>Tesla Battery Service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67130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08C3-BE2B-CE46-A6EF-CB6A7F49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09FDB-FF35-6546-AFFA-63CDF618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Battery Service</a:t>
            </a: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C9571-54B3-1441-A06D-ED03DE65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2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2F2C-FB90-214B-B37E-14515785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93017-3DF0-4A4F-8468-86FF7CA9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6074" y="178594"/>
            <a:ext cx="6477360" cy="66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443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8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>
            <a:normAutofit fontScale="90000"/>
          </a:bodyPr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156278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659471" y="4207834"/>
            <a:ext cx="980373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dirty="0" err="1">
                <a:solidFill>
                  <a:srgbClr val="FFFF00"/>
                </a:solidFill>
              </a:rPr>
              <a:t>wheelsize</a:t>
            </a:r>
            <a:endParaRPr lang="en-US" sz="1266" dirty="0"/>
          </a:p>
        </p:txBody>
      </p:sp>
    </p:spTree>
    <p:extLst>
      <p:ext uri="{BB962C8B-B14F-4D97-AF65-F5344CB8AC3E}">
        <p14:creationId xmlns:p14="http://schemas.microsoft.com/office/powerpoint/2010/main" val="9418591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298616" cy="6509741"/>
          </a:xfrm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wheels: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		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 </a:t>
            </a:r>
            <a:r>
              <a:rPr lang="en-US" sz="1125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125" dirty="0"/>
            </a:b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2421621" y="4681389"/>
            <a:ext cx="1685479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9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1969" dirty="0">
              <a:highlight>
                <a:srgbClr val="FFFF0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1B0087-371E-5E47-AF70-8F9EA38A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27" y="178594"/>
            <a:ext cx="8389847" cy="1518046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Component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297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B0F0"/>
                </a:solidFill>
              </a:rPr>
              <a:t>Receiving props in Tesla Car Component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822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21656"/>
            <a:ext cx="8474273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sz="1687" dirty="0" err="1"/>
              <a:t>const</a:t>
            </a:r>
            <a:r>
              <a:rPr lang="en-US" sz="1687" dirty="0"/>
              <a:t> </a:t>
            </a:r>
            <a:r>
              <a:rPr lang="en-US" sz="1687" dirty="0" err="1"/>
              <a:t>TeslaCar</a:t>
            </a:r>
            <a:r>
              <a:rPr lang="en-US" sz="1687" dirty="0"/>
              <a:t> = (</a:t>
            </a:r>
            <a:r>
              <a:rPr lang="en-US" sz="1687" b="1" dirty="0">
                <a:solidFill>
                  <a:srgbClr val="FFFF00"/>
                </a:solidFill>
              </a:rPr>
              <a:t>props</a:t>
            </a:r>
            <a:r>
              <a:rPr lang="en-US" sz="1687" dirty="0"/>
              <a:t>) =&gt; (</a:t>
            </a:r>
            <a:br>
              <a:rPr lang="en-US" sz="1687" dirty="0"/>
            </a:br>
            <a:r>
              <a:rPr lang="en-US" sz="1687" dirty="0"/>
              <a:t>	&lt;div </a:t>
            </a:r>
            <a:r>
              <a:rPr lang="en-US" sz="1687" dirty="0" err="1"/>
              <a:t>className</a:t>
            </a:r>
            <a:r>
              <a:rPr lang="en-US" sz="1687" dirty="0"/>
              <a:t>="tesla-car"&gt;</a:t>
            </a:r>
            <a:br>
              <a:rPr lang="en-US" sz="1687" dirty="0"/>
            </a:br>
            <a:r>
              <a:rPr lang="en-US" sz="1687" dirty="0"/>
              <a:t>	  &lt;div </a:t>
            </a:r>
            <a:r>
              <a:rPr lang="en-US" sz="1687" dirty="0" err="1"/>
              <a:t>className</a:t>
            </a:r>
            <a:r>
              <a:rPr lang="en-US" sz="1687" dirty="0"/>
              <a:t>="tesla-wheels"&gt;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tesla-wheel--front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tesla-wheel--rear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&lt;/div&gt;</a:t>
            </a:r>
            <a:br>
              <a:rPr lang="en-US" sz="1687" dirty="0"/>
            </a:br>
            <a:r>
              <a:rPr lang="en-US" sz="1687" dirty="0"/>
              <a:t>	&lt;/div&gt;</a:t>
            </a:r>
            <a:br>
              <a:rPr lang="en-US" sz="1687" dirty="0"/>
            </a:br>
            <a:r>
              <a:rPr lang="en-US" sz="1687" dirty="0"/>
              <a:t>);</a:t>
            </a:r>
          </a:p>
          <a:p>
            <a:pPr marL="127244" indent="0">
              <a:buNone/>
            </a:pPr>
            <a:r>
              <a:rPr lang="en-US" sz="1687" dirty="0" err="1"/>
              <a:t>TeslaCar.propTypes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b="1" dirty="0" err="1">
                <a:solidFill>
                  <a:srgbClr val="FFFF00"/>
                </a:solidFill>
              </a:rPr>
              <a:t>wheelsize</a:t>
            </a:r>
            <a:r>
              <a:rPr lang="en-US" sz="1687" dirty="0"/>
              <a:t>: </a:t>
            </a:r>
            <a:r>
              <a:rPr lang="en-US" sz="1687" dirty="0" err="1"/>
              <a:t>React.PropTypes.number</a:t>
            </a:r>
            <a:br>
              <a:rPr lang="en-US" sz="1687" dirty="0"/>
            </a:br>
            <a:r>
              <a:rPr lang="en-US" sz="1687" dirty="0"/>
              <a:t>}</a:t>
            </a:r>
          </a:p>
          <a:p>
            <a:pPr marL="127244" indent="0">
              <a:buNone/>
            </a:pPr>
            <a:r>
              <a:rPr lang="en-US" sz="1687" dirty="0"/>
              <a:t>export default </a:t>
            </a:r>
            <a:r>
              <a:rPr lang="en-US" sz="1687" dirty="0" err="1"/>
              <a:t>TeslaCar</a:t>
            </a:r>
            <a:r>
              <a:rPr lang="en-US" sz="1687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21279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097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b="1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2193727" y="1821656"/>
            <a:ext cx="8074223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b="1" dirty="0"/>
          </a:p>
          <a:p>
            <a:pPr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algn="ctr">
              <a:spcBef>
                <a:spcPts val="0"/>
              </a:spcBef>
              <a:buNone/>
            </a:pPr>
            <a:endParaRPr lang="en-US" dirty="0"/>
          </a:p>
          <a:p>
            <a:pPr algn="ctr">
              <a:spcBef>
                <a:spcPts val="0"/>
              </a:spcBef>
              <a:buNone/>
            </a:pPr>
            <a:endParaRPr lang="en-US" sz="3094" b="1" i="1" dirty="0"/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Use: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  </a:t>
            </a:r>
            <a:r>
              <a:rPr lang="en-US" sz="3094" b="1" i="1" dirty="0" err="1">
                <a:solidFill>
                  <a:srgbClr val="00B0F0"/>
                </a:solidFill>
              </a:rPr>
              <a:t>this.setState</a:t>
            </a:r>
            <a:r>
              <a:rPr lang="en-US" sz="3094" b="1" i="1" dirty="0">
                <a:solidFill>
                  <a:srgbClr val="00B0F0"/>
                </a:solidFill>
              </a:rPr>
              <a:t>( { </a:t>
            </a:r>
            <a:r>
              <a:rPr lang="mr-IN" sz="3094" b="1" i="1" dirty="0">
                <a:solidFill>
                  <a:srgbClr val="00B0F0"/>
                </a:solidFill>
              </a:rPr>
              <a:t>…</a:t>
            </a:r>
            <a:r>
              <a:rPr lang="nl-NL" sz="3094" b="1" i="1" dirty="0">
                <a:solidFill>
                  <a:srgbClr val="00B0F0"/>
                </a:solidFill>
              </a:rPr>
              <a:t> </a:t>
            </a:r>
            <a:r>
              <a:rPr lang="en-US" sz="3094" b="1" i="1" dirty="0">
                <a:solidFill>
                  <a:srgbClr val="00B0F0"/>
                </a:solidFill>
              </a:rPr>
              <a:t>} )</a:t>
            </a:r>
          </a:p>
          <a:p>
            <a:pPr algn="ctr">
              <a:spcBef>
                <a:spcPts val="0"/>
              </a:spcBef>
              <a:buNone/>
            </a:pPr>
            <a:endParaRPr lang="en-US" sz="3094" b="1" i="1" dirty="0">
              <a:solidFill>
                <a:srgbClr val="00B0F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>
                <a:solidFill>
                  <a:schemeClr val="bg1"/>
                </a:solidFill>
              </a:rPr>
              <a:t>Or use: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>
                <a:solidFill>
                  <a:srgbClr val="00B0F0"/>
                </a:solidFill>
              </a:rPr>
              <a:t>React Hooks !!!</a:t>
            </a:r>
          </a:p>
          <a:p>
            <a:pPr algn="ctr">
              <a:spcBef>
                <a:spcPts val="0"/>
              </a:spcBef>
              <a:buNone/>
            </a:pPr>
            <a:endParaRPr lang="en-US" sz="3094" b="1" i="1" dirty="0">
              <a:solidFill>
                <a:srgbClr val="FFC000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86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37773"/>
            <a:ext cx="7804546" cy="6720227"/>
          </a:xfrm>
        </p:spPr>
        <p:txBody>
          <a:bodyPr/>
          <a:lstStyle/>
          <a:p>
            <a:pPr marL="127244" indent="0">
              <a:buNone/>
            </a:pPr>
            <a:r>
              <a:rPr lang="en-US" sz="1687" dirty="0"/>
              <a:t>class </a:t>
            </a:r>
            <a:r>
              <a:rPr lang="en-US" sz="2250" b="1" i="1" dirty="0" err="1">
                <a:solidFill>
                  <a:srgbClr val="00B0F0"/>
                </a:solidFill>
              </a:rPr>
              <a:t>W</a:t>
            </a:r>
            <a:r>
              <a:rPr lang="en-US" sz="1687" i="1" dirty="0" err="1">
                <a:solidFill>
                  <a:srgbClr val="00B0F0"/>
                </a:solidFill>
              </a:rPr>
              <a:t>elcome</a:t>
            </a:r>
            <a:r>
              <a:rPr lang="en-US" sz="1687" b="1" i="1" dirty="0" err="1">
                <a:solidFill>
                  <a:srgbClr val="00B0F0"/>
                </a:solidFill>
              </a:rPr>
              <a:t>Statefull</a:t>
            </a:r>
            <a:r>
              <a:rPr lang="en-US" sz="1687" b="1" dirty="0"/>
              <a:t> </a:t>
            </a:r>
            <a:r>
              <a:rPr lang="en-US" sz="1687" dirty="0"/>
              <a:t>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constructor(){</a:t>
            </a:r>
            <a:br>
              <a:rPr lang="en-US" sz="1687" dirty="0"/>
            </a:br>
            <a:r>
              <a:rPr lang="en-US" sz="1687" dirty="0"/>
              <a:t>		super();</a:t>
            </a:r>
            <a:br>
              <a:rPr lang="en-US" sz="1687" dirty="0"/>
            </a:br>
            <a:r>
              <a:rPr lang="en-US" sz="1687" dirty="0"/>
              <a:t>		</a:t>
            </a:r>
            <a:r>
              <a:rPr lang="en-US" sz="1687" dirty="0" err="1">
                <a:solidFill>
                  <a:srgbClr val="00B0F0"/>
                </a:solidFill>
              </a:rPr>
              <a:t>this.state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		message: "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1687" dirty="0"/>
              <a:t>!"</a:t>
            </a:r>
            <a:br>
              <a:rPr lang="en-US" sz="1687" dirty="0"/>
            </a:br>
            <a:r>
              <a:rPr lang="en-US" sz="1687" dirty="0"/>
              <a:t>		};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	return &lt;h1&gt;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1687" dirty="0"/>
              <a:t> {</a:t>
            </a:r>
            <a:r>
              <a:rPr lang="en-US" sz="1687" dirty="0" err="1">
                <a:solidFill>
                  <a:srgbClr val="00B0F0"/>
                </a:solidFill>
              </a:rPr>
              <a:t>this.state.message</a:t>
            </a:r>
            <a:r>
              <a:rPr lang="en-US" sz="1687" dirty="0"/>
              <a:t>}!&lt;/h1&gt;;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8758748" y="4247979"/>
            <a:ext cx="1687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2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742" y="5762200"/>
            <a:ext cx="2473523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856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49254"/>
            <a:ext cx="8877044" cy="6509741"/>
          </a:xfrm>
        </p:spPr>
        <p:txBody>
          <a:bodyPr/>
          <a:lstStyle/>
          <a:p>
            <a:pPr marL="127244" indent="0">
              <a:buNone/>
            </a:pPr>
            <a:r>
              <a:rPr lang="en-US" sz="1406" dirty="0"/>
              <a:t>class </a:t>
            </a:r>
            <a:r>
              <a:rPr lang="en-US" sz="1406" b="1" i="1" dirty="0" err="1">
                <a:solidFill>
                  <a:srgbClr val="00B0F0"/>
                </a:solidFill>
              </a:rPr>
              <a:t>W</a:t>
            </a:r>
            <a:r>
              <a:rPr lang="en-US" sz="1406" i="1" dirty="0" err="1">
                <a:solidFill>
                  <a:srgbClr val="00B0F0"/>
                </a:solidFill>
              </a:rPr>
              <a:t>elcome</a:t>
            </a:r>
            <a:r>
              <a:rPr lang="en-US" sz="1406" b="1" i="1" dirty="0" err="1">
                <a:solidFill>
                  <a:srgbClr val="00B0F0"/>
                </a:solidFill>
              </a:rPr>
              <a:t>Statefull</a:t>
            </a:r>
            <a:r>
              <a:rPr lang="en-US" sz="1406" dirty="0"/>
              <a:t> 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  <a:br>
              <a:rPr lang="en-US" sz="1406" dirty="0"/>
            </a:br>
            <a:br>
              <a:rPr lang="en-US" sz="1406" dirty="0"/>
            </a:br>
            <a:r>
              <a:rPr lang="en-US" sz="1406" dirty="0"/>
              <a:t>	constructor(){</a:t>
            </a:r>
            <a:br>
              <a:rPr lang="en-US" sz="1406" dirty="0"/>
            </a:br>
            <a:r>
              <a:rPr lang="en-US" sz="1406" dirty="0"/>
              <a:t>		super();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dirty="0" err="1">
                <a:solidFill>
                  <a:srgbClr val="00B0F0"/>
                </a:solidFill>
              </a:rPr>
              <a:t>this.state</a:t>
            </a:r>
            <a:r>
              <a:rPr lang="en-US" sz="1406" dirty="0">
                <a:solidFill>
                  <a:srgbClr val="00B0F0"/>
                </a:solidFill>
              </a:rPr>
              <a:t> </a:t>
            </a:r>
            <a:r>
              <a:rPr lang="en-US" sz="1406" dirty="0"/>
              <a:t>= {</a:t>
            </a:r>
            <a:br>
              <a:rPr lang="en-US" sz="1406" dirty="0"/>
            </a:br>
            <a:r>
              <a:rPr lang="en-US" sz="1406" dirty="0"/>
              <a:t>			message: "</a:t>
            </a:r>
            <a:r>
              <a:rPr lang="en-US" sz="1406" dirty="0">
                <a:solidFill>
                  <a:schemeClr val="bg1"/>
                </a:solidFill>
              </a:rPr>
              <a:t>my friend !</a:t>
            </a:r>
            <a:r>
              <a:rPr lang="en-US" sz="1406" dirty="0"/>
              <a:t>"</a:t>
            </a:r>
            <a:br>
              <a:rPr lang="en-US" sz="1406" dirty="0"/>
            </a:br>
            <a:r>
              <a:rPr lang="en-US" sz="1406" dirty="0"/>
              <a:t>		};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1406" b="1" dirty="0"/>
            </a:br>
            <a:r>
              <a:rPr lang="en-US" sz="1406" b="1" dirty="0"/>
              <a:t>	</a:t>
            </a:r>
            <a:r>
              <a:rPr lang="en-US" sz="1406" dirty="0"/>
              <a:t>}</a:t>
            </a:r>
            <a:r>
              <a:rPr lang="en-US" sz="1406" b="1" dirty="0"/>
              <a:t>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1406" b="1" dirty="0"/>
              <a:t>{</a:t>
            </a:r>
            <a:br>
              <a:rPr lang="en-US" sz="1406" b="1" dirty="0"/>
            </a:br>
            <a:r>
              <a:rPr lang="en-US" sz="1406" b="1" dirty="0"/>
              <a:t>		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406" b="1" dirty="0"/>
              <a:t>({</a:t>
            </a:r>
            <a:br>
              <a:rPr lang="en-US" sz="1406" b="1" dirty="0"/>
            </a:br>
            <a:r>
              <a:rPr lang="en-US" sz="1406" b="1" dirty="0"/>
              <a:t>			message: "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1406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1406" b="1" dirty="0">
                <a:solidFill>
                  <a:schemeClr val="tx1"/>
                </a:solidFill>
              </a:rPr>
              <a:t>"</a:t>
            </a:r>
            <a:br>
              <a:rPr lang="en-US" sz="1406" b="1" dirty="0"/>
            </a:br>
            <a:r>
              <a:rPr lang="en-US" sz="1406" b="1" dirty="0"/>
              <a:t>		});</a:t>
            </a:r>
            <a:br>
              <a:rPr lang="en-US" sz="1406" b="1" dirty="0"/>
            </a:br>
            <a:r>
              <a:rPr lang="en-US" sz="1406" b="1" dirty="0"/>
              <a:t>	}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dirty="0">
                <a:solidFill>
                  <a:srgbClr val="00B0F0"/>
                </a:solidFill>
              </a:rPr>
              <a:t>render( )</a:t>
            </a:r>
            <a:r>
              <a:rPr lang="en-US" sz="1406" dirty="0"/>
              <a:t> {</a:t>
            </a:r>
            <a:br>
              <a:rPr lang="en-US" sz="1406" dirty="0"/>
            </a:br>
            <a:r>
              <a:rPr lang="en-US" sz="1406" dirty="0"/>
              <a:t>		 return (</a:t>
            </a:r>
            <a:br>
              <a:rPr lang="en-US" sz="1406" dirty="0"/>
            </a:br>
            <a:r>
              <a:rPr lang="en-US" sz="1406" dirty="0"/>
              <a:t>		&lt;div&gt;</a:t>
            </a:r>
            <a:br>
              <a:rPr lang="en-US" sz="1406" dirty="0"/>
            </a:br>
            <a:r>
              <a:rPr lang="en-US" sz="1406" dirty="0"/>
              <a:t>			&lt;h1&gt;Hello {</a:t>
            </a:r>
            <a:r>
              <a:rPr lang="en-US" sz="1406" dirty="0" err="1">
                <a:solidFill>
                  <a:srgbClr val="00B0F0"/>
                </a:solidFill>
                <a:highlight>
                  <a:srgbClr val="FFFF00"/>
                </a:highlight>
              </a:rPr>
              <a:t>this.state.message</a:t>
            </a:r>
            <a:r>
              <a:rPr lang="en-US" sz="1406" dirty="0"/>
              <a:t>}!&lt;/h1&gt;</a:t>
            </a:r>
            <a:br>
              <a:rPr lang="en-US" sz="1406" dirty="0"/>
            </a:br>
            <a:r>
              <a:rPr lang="en-US" sz="1406" dirty="0"/>
              <a:t>			&lt;button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1406" b="1" dirty="0"/>
              <a:t>{</a:t>
            </a:r>
            <a:r>
              <a:rPr lang="en-US" sz="1406" b="1" dirty="0" err="1"/>
              <a:t>this.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/>
              <a:t>}</a:t>
            </a:r>
            <a:r>
              <a:rPr lang="en-US" sz="1406" dirty="0"/>
              <a:t>&gt;</a:t>
            </a:r>
            <a:r>
              <a:rPr lang="en-US" sz="1406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1406" dirty="0">
                <a:highlight>
                  <a:srgbClr val="FFFF00"/>
                </a:highlight>
              </a:rPr>
              <a:t>/</a:t>
            </a:r>
            <a:r>
              <a:rPr lang="en-US" sz="1406" dirty="0"/>
              <a:t>button&gt;</a:t>
            </a:r>
            <a:br>
              <a:rPr lang="en-US" sz="1406" dirty="0"/>
            </a:br>
            <a:r>
              <a:rPr lang="en-US" sz="1406" dirty="0"/>
              <a:t>		&lt;/div&gt; </a:t>
            </a:r>
            <a:br>
              <a:rPr lang="en-US" sz="1406" dirty="0"/>
            </a:br>
            <a:r>
              <a:rPr lang="en-US" sz="1406" dirty="0"/>
              <a:t>		)</a:t>
            </a:r>
            <a:br>
              <a:rPr lang="en-US" sz="1406" dirty="0"/>
            </a:br>
            <a:r>
              <a:rPr lang="en-US" sz="1406" dirty="0"/>
              <a:t>	}</a:t>
            </a:r>
            <a:br>
              <a:rPr lang="en-US" sz="1406" dirty="0"/>
            </a:br>
            <a:r>
              <a:rPr lang="en-US" sz="1406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FB00-9158-7C4C-A886-FE292E31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35" y="5837313"/>
            <a:ext cx="4915155" cy="82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1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85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133" y="2937867"/>
            <a:ext cx="5875734" cy="9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212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809625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219" b="1" dirty="0">
                <a:solidFill>
                  <a:schemeClr val="bg1"/>
                </a:solidFill>
              </a:rPr>
              <a:t>Recalculate STATS when </a:t>
            </a:r>
            <a:r>
              <a:rPr lang="en-US" sz="4219" b="1" dirty="0" err="1">
                <a:solidFill>
                  <a:schemeClr val="bg1"/>
                </a:solidFill>
              </a:rPr>
              <a:t>Wheelsize</a:t>
            </a:r>
            <a:r>
              <a:rPr lang="en-US" sz="4219" b="1" dirty="0">
                <a:solidFill>
                  <a:schemeClr val="bg1"/>
                </a:solidFill>
              </a:rPr>
              <a:t> changes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136" y="2208262"/>
            <a:ext cx="6735728" cy="3567831"/>
          </a:xfrm>
        </p:spPr>
      </p:pic>
    </p:spTree>
    <p:extLst>
      <p:ext uri="{BB962C8B-B14F-4D97-AF65-F5344CB8AC3E}">
        <p14:creationId xmlns:p14="http://schemas.microsoft.com/office/powerpoint/2010/main" val="7551428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6" y="180827"/>
            <a:ext cx="8082387" cy="6509741"/>
          </a:xfrm>
          <a:noFill/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= 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handleChangeWheels.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wheels: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endParaRPr lang="en-US" sz="1125" b="1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b="1" dirty="0"/>
              <a:t>	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b="1" dirty="0"/>
              <a:t>(size)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     		</a:t>
            </a:r>
            <a:r>
              <a:rPr lang="en-US" sz="1125" dirty="0" err="1"/>
              <a:t>this.state.</a:t>
            </a:r>
            <a:r>
              <a:rPr lang="en-US" sz="1125" b="1" dirty="0" err="1"/>
              <a:t>config.wheels</a:t>
            </a:r>
            <a:r>
              <a:rPr lang="en-US" sz="1125" dirty="0"/>
              <a:t> </a:t>
            </a:r>
            <a:r>
              <a:rPr lang="en-US" sz="11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size;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125" b="1" dirty="0">
                <a:solidFill>
                  <a:srgbClr val="FFC000"/>
                </a:solidFill>
              </a:rPr>
              <a:t>( { config }, () =&gt; { </a:t>
            </a:r>
            <a:r>
              <a:rPr lang="en-US" sz="1125" b="1" dirty="0" err="1">
                <a:solidFill>
                  <a:srgbClr val="FFC000"/>
                </a:solidFill>
              </a:rPr>
              <a:t>this.statsUpdate</a:t>
            </a:r>
            <a:r>
              <a:rPr lang="en-US" sz="1125" b="1" dirty="0">
                <a:solidFill>
                  <a:srgbClr val="FFC000"/>
                </a:solidFill>
              </a:rPr>
              <a:t>() } )</a:t>
            </a:r>
            <a:br>
              <a:rPr lang="en-US" sz="1125" dirty="0">
                <a:solidFill>
                  <a:srgbClr val="FFC000"/>
                </a:solidFill>
              </a:rPr>
            </a:br>
            <a:r>
              <a:rPr lang="en-US" sz="1125" dirty="0">
                <a:solidFill>
                  <a:srgbClr val="FFC000"/>
                </a:solidFill>
              </a:rPr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 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                                                              &lt;</a:t>
            </a:r>
            <a:r>
              <a:rPr lang="en-US" sz="1125" b="1" dirty="0" err="1">
                <a:solidFill>
                  <a:srgbClr val="00B0F0"/>
                </a:solidFill>
              </a:rPr>
              <a:t>TeslaWheels</a:t>
            </a:r>
            <a:r>
              <a:rPr lang="en-US" sz="1125" dirty="0"/>
              <a:t> value={</a:t>
            </a:r>
            <a:r>
              <a:rPr lang="en-US" sz="1125" b="1" dirty="0" err="1">
                <a:solidFill>
                  <a:srgbClr val="00B0F0"/>
                </a:solidFill>
              </a:rPr>
              <a:t>config.wheels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/>
              <a:t>={</a:t>
            </a:r>
            <a:r>
              <a:rPr lang="en-US" sz="1125" dirty="0">
                <a:highlight>
                  <a:srgbClr val="FFFF00"/>
                </a:highlight>
              </a:rPr>
              <a:t>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this.handleChangeWheels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/&gt;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BFDA8-4C11-3D4E-8C33-A21660F89ED1}"/>
              </a:ext>
            </a:extLst>
          </p:cNvPr>
          <p:cNvSpPr/>
          <p:nvPr/>
        </p:nvSpPr>
        <p:spPr>
          <a:xfrm>
            <a:off x="12416518" y="2652118"/>
            <a:ext cx="4527352" cy="3176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244">
              <a:spcBef>
                <a:spcPts val="1687"/>
              </a:spcBef>
            </a:pPr>
            <a:r>
              <a:rPr lang="en-US" sz="1266" b="1" dirty="0" err="1"/>
              <a:t>carstats</a:t>
            </a:r>
            <a:r>
              <a:rPr lang="en-US" sz="1266" dirty="0"/>
              <a:t> = [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":267},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":271},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":323},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":332},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":"90D","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":365},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":"P100D","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":409}</a:t>
            </a:r>
          </a:p>
          <a:p>
            <a:pPr marL="127244">
              <a:spcBef>
                <a:spcPts val="1687"/>
              </a:spcBef>
            </a:pPr>
            <a:r>
              <a:rPr lang="en-US" sz="1266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634402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 Lifecycle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2860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>
              <a:spcBef>
                <a:spcPts val="0"/>
              </a:spcBef>
            </a:pPr>
            <a:endParaRPr lang="en-US" dirty="0"/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>
              <a:spcBef>
                <a:spcPts val="0"/>
              </a:spcBef>
            </a:pPr>
            <a:endParaRPr lang="en-US" dirty="0"/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Unmounting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366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b="1" dirty="0"/>
              <a:t>Hooks</a:t>
            </a:r>
            <a:r>
              <a:rPr lang="en-US" dirty="0"/>
              <a:t> are functions that let you “</a:t>
            </a:r>
            <a:r>
              <a:rPr lang="en-US" b="1" dirty="0"/>
              <a:t>hook</a:t>
            </a:r>
            <a:r>
              <a:rPr lang="en-US" dirty="0"/>
              <a:t> into” </a:t>
            </a:r>
            <a:r>
              <a:rPr lang="en-US" b="1" dirty="0"/>
              <a:t>React</a:t>
            </a:r>
            <a:r>
              <a:rPr lang="en-US" dirty="0"/>
              <a:t> state and lifecycle features from function components. </a:t>
            </a:r>
          </a:p>
        </p:txBody>
      </p:sp>
    </p:spTree>
    <p:extLst>
      <p:ext uri="{BB962C8B-B14F-4D97-AF65-F5344CB8AC3E}">
        <p14:creationId xmlns:p14="http://schemas.microsoft.com/office/powerpoint/2010/main" val="11562678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useState</a:t>
            </a:r>
            <a:r>
              <a:rPr lang="en-US" b="1" dirty="0"/>
              <a:t> hook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431" y="1821656"/>
            <a:ext cx="4231036" cy="4857750"/>
          </a:xfrm>
        </p:spPr>
        <p:txBody>
          <a:bodyPr>
            <a:noAutofit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constructor</a:t>
            </a:r>
            <a:r>
              <a:rPr lang="en-US" sz="2000" b="1" dirty="0"/>
              <a:t>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super(props);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</a:t>
            </a:r>
            <a:r>
              <a:rPr lang="en-US" sz="2000" b="1" dirty="0" err="1">
                <a:solidFill>
                  <a:srgbClr val="FF0000"/>
                </a:solidFill>
              </a:rPr>
              <a:t>this.state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/>
              <a:t>=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</a:t>
            </a:r>
            <a:r>
              <a:rPr lang="en-US" sz="2000" b="1" dirty="0" err="1"/>
              <a:t>carstats</a:t>
            </a:r>
            <a:r>
              <a:rPr lang="en-US" sz="2000" b="1" dirty="0"/>
              <a:t>: [],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config: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speed: 55,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temperature: 20,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climate: true,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wheels: 19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}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}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}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A2FBF6-AB43-254B-A2AA-04FBB28E7C09}"/>
              </a:ext>
            </a:extLst>
          </p:cNvPr>
          <p:cNvSpPr txBox="1">
            <a:spLocks/>
          </p:cNvSpPr>
          <p:nvPr/>
        </p:nvSpPr>
        <p:spPr>
          <a:xfrm>
            <a:off x="5656881" y="1293684"/>
            <a:ext cx="6535120" cy="4857751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rmAutofit/>
          </a:bodyPr>
          <a:lstStyle>
            <a:lvl1pPr marL="312528" marR="0" lvl="0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function </a:t>
            </a:r>
            <a:r>
              <a:rPr lang="en-US" sz="2000" b="1" dirty="0" err="1"/>
              <a:t>TeslaBattery</a:t>
            </a:r>
            <a:r>
              <a:rPr lang="en-US" sz="2000" b="1" dirty="0"/>
              <a:t> 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const [</a:t>
            </a:r>
            <a:r>
              <a:rPr lang="en-US" sz="2000" b="1" dirty="0" err="1"/>
              <a:t>carstats</a:t>
            </a:r>
            <a:r>
              <a:rPr lang="en-US" sz="2000" b="1" dirty="0"/>
              <a:t>, </a:t>
            </a:r>
            <a:r>
              <a:rPr lang="en-US" sz="2000" dirty="0" err="1">
                <a:solidFill>
                  <a:srgbClr val="00B0F0"/>
                </a:solidFill>
              </a:rPr>
              <a:t>setCarstats</a:t>
            </a:r>
            <a:r>
              <a:rPr lang="en-US" sz="2000" b="1" dirty="0"/>
              <a:t>] = </a:t>
            </a:r>
            <a:r>
              <a:rPr lang="en-US" sz="2000" b="1" dirty="0" err="1">
                <a:solidFill>
                  <a:srgbClr val="00B0F0"/>
                </a:solidFill>
              </a:rPr>
              <a:t>useState</a:t>
            </a:r>
            <a:r>
              <a:rPr lang="en-US" sz="2000" b="1" dirty="0">
                <a:solidFill>
                  <a:srgbClr val="00B0F0"/>
                </a:solidFill>
              </a:rPr>
              <a:t>([])</a:t>
            </a:r>
            <a:r>
              <a:rPr lang="en-US" sz="2000" b="1" dirty="0"/>
              <a:t>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const [config, </a:t>
            </a:r>
            <a:r>
              <a:rPr lang="en-US" sz="2000" dirty="0" err="1">
                <a:solidFill>
                  <a:srgbClr val="00B0F0"/>
                </a:solidFill>
              </a:rPr>
              <a:t>setConfig</a:t>
            </a:r>
            <a:r>
              <a:rPr lang="en-US" sz="2000" b="1" dirty="0"/>
              <a:t>] = </a:t>
            </a:r>
            <a:r>
              <a:rPr lang="en-US" sz="2000" b="1" dirty="0" err="1">
                <a:solidFill>
                  <a:srgbClr val="00B0F0"/>
                </a:solidFill>
              </a:rPr>
              <a:t>useState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/>
              <a:t>({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speed: 55,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temperature: 20,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climate: true,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wheels: 19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});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9AE98D4-99A7-9A48-9FA8-C4E55D6F4F26}"/>
              </a:ext>
            </a:extLst>
          </p:cNvPr>
          <p:cNvSpPr/>
          <p:nvPr/>
        </p:nvSpPr>
        <p:spPr>
          <a:xfrm>
            <a:off x="4283266" y="34164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22736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Replace </a:t>
            </a:r>
            <a:r>
              <a:rPr lang="en-US" b="1" dirty="0" err="1"/>
              <a:t>this.setState</a:t>
            </a:r>
            <a:r>
              <a:rPr lang="en-US" b="1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299031" cy="4420195"/>
          </a:xfrm>
        </p:spPr>
        <p:txBody>
          <a:bodyPr>
            <a:normAutofit lnSpcReduction="10000"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class </a:t>
            </a:r>
            <a:r>
              <a:rPr lang="en-US" b="1" dirty="0" err="1"/>
              <a:t>TeslaBattery</a:t>
            </a:r>
            <a:r>
              <a:rPr lang="en-US" b="1" dirty="0"/>
              <a:t> extends </a:t>
            </a:r>
            <a:r>
              <a:rPr lang="en-US" b="1" dirty="0" err="1"/>
              <a:t>React.Component</a:t>
            </a:r>
            <a:r>
              <a:rPr lang="en-US" b="1" dirty="0"/>
              <a:t>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</a:t>
            </a:r>
            <a:r>
              <a:rPr lang="en-US" b="1" dirty="0" err="1"/>
              <a:t>statsUpdate</a:t>
            </a:r>
            <a:r>
              <a:rPr lang="en-US" b="1" dirty="0"/>
              <a:t>()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const </a:t>
            </a:r>
            <a:r>
              <a:rPr lang="en-US" b="1" dirty="0" err="1"/>
              <a:t>carModels</a:t>
            </a:r>
            <a:r>
              <a:rPr lang="en-US" b="1" dirty="0"/>
              <a:t> = ['60', '60D', '75', '75D', '90D', 'P100D'];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</a:t>
            </a:r>
            <a:r>
              <a:rPr lang="en-US" b="1" dirty="0" err="1">
                <a:solidFill>
                  <a:srgbClr val="FF0000"/>
                </a:solidFill>
              </a:rPr>
              <a:t>this.setState</a:t>
            </a:r>
            <a:r>
              <a:rPr lang="en-US" b="1" dirty="0">
                <a:solidFill>
                  <a:srgbClr val="FF0000"/>
                </a:solidFill>
              </a:rPr>
              <a:t> (</a:t>
            </a:r>
            <a:r>
              <a:rPr lang="en-US" b="1" dirty="0"/>
              <a:t>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</a:t>
            </a:r>
            <a:r>
              <a:rPr lang="en-US" b="1" dirty="0" err="1"/>
              <a:t>carstats</a:t>
            </a:r>
            <a:r>
              <a:rPr lang="en-US" b="1" dirty="0"/>
              <a:t>: </a:t>
            </a:r>
            <a:r>
              <a:rPr lang="en-US" b="1" dirty="0" err="1"/>
              <a:t>this.calculateStats</a:t>
            </a:r>
            <a:r>
              <a:rPr lang="en-US" b="1" dirty="0"/>
              <a:t>(</a:t>
            </a:r>
            <a:r>
              <a:rPr lang="en-US" b="1" dirty="0" err="1"/>
              <a:t>carModels</a:t>
            </a:r>
            <a:r>
              <a:rPr lang="en-US" b="1" dirty="0"/>
              <a:t>, </a:t>
            </a:r>
            <a:r>
              <a:rPr lang="en-US" b="1" dirty="0" err="1"/>
              <a:t>this.state.config</a:t>
            </a:r>
            <a:r>
              <a:rPr lang="en-US" b="1" dirty="0"/>
              <a:t>)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}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916906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Replace </a:t>
            </a:r>
            <a:r>
              <a:rPr lang="en-US" b="1" dirty="0" err="1"/>
              <a:t>this.setState</a:t>
            </a:r>
            <a:r>
              <a:rPr lang="en-US" b="1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299031" cy="4420195"/>
          </a:xfrm>
        </p:spPr>
        <p:txBody>
          <a:bodyPr>
            <a:normAutofit lnSpcReduction="10000"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function </a:t>
            </a:r>
            <a:r>
              <a:rPr lang="en-US" b="1" dirty="0" err="1"/>
              <a:t>TeslaBattery</a:t>
            </a:r>
            <a:r>
              <a:rPr lang="en-US" b="1" dirty="0"/>
              <a:t> 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const [</a:t>
            </a:r>
            <a:r>
              <a:rPr lang="en-US" b="1" dirty="0" err="1"/>
              <a:t>carstats,</a:t>
            </a:r>
            <a:r>
              <a:rPr lang="en-US" b="1" dirty="0" err="1">
                <a:solidFill>
                  <a:srgbClr val="00B0F0"/>
                </a:solidFill>
              </a:rPr>
              <a:t>setCarstats</a:t>
            </a:r>
            <a:r>
              <a:rPr lang="en-US" b="1" dirty="0"/>
              <a:t>] = </a:t>
            </a:r>
            <a:r>
              <a:rPr lang="en-US" b="1" dirty="0" err="1">
                <a:solidFill>
                  <a:srgbClr val="00B0F0"/>
                </a:solidFill>
              </a:rPr>
              <a:t>useState</a:t>
            </a:r>
            <a:r>
              <a:rPr lang="en-US" b="1" dirty="0">
                <a:solidFill>
                  <a:srgbClr val="00B0F0"/>
                </a:solidFill>
              </a:rPr>
              <a:t>([])</a:t>
            </a:r>
            <a:r>
              <a:rPr lang="en-US" b="1" dirty="0"/>
              <a:t>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const </a:t>
            </a:r>
            <a:r>
              <a:rPr lang="en-US" b="1" dirty="0" err="1"/>
              <a:t>statsUpdate</a:t>
            </a:r>
            <a:r>
              <a:rPr lang="en-US" b="1" dirty="0"/>
              <a:t> = () =&gt;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const </a:t>
            </a:r>
            <a:r>
              <a:rPr lang="en-US" b="1" dirty="0" err="1"/>
              <a:t>carModels</a:t>
            </a:r>
            <a:r>
              <a:rPr lang="en-US" b="1" dirty="0"/>
              <a:t> = ['60', '60D', '75', '75D', '90D', 'P100D'];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</a:t>
            </a:r>
            <a:r>
              <a:rPr lang="en-US" b="1" dirty="0" err="1">
                <a:solidFill>
                  <a:srgbClr val="00B0F0"/>
                </a:solidFill>
              </a:rPr>
              <a:t>setCarstats</a:t>
            </a:r>
            <a:r>
              <a:rPr lang="en-US" b="1" dirty="0"/>
              <a:t>(</a:t>
            </a:r>
            <a:r>
              <a:rPr lang="en-US" b="1" dirty="0" err="1"/>
              <a:t>calculateStats</a:t>
            </a:r>
            <a:r>
              <a:rPr lang="en-US" b="1" dirty="0"/>
              <a:t>(</a:t>
            </a:r>
            <a:r>
              <a:rPr lang="en-US" b="1" dirty="0" err="1"/>
              <a:t>carModels</a:t>
            </a:r>
            <a:r>
              <a:rPr lang="en-US" b="1" dirty="0"/>
              <a:t>, config));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9999143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dirty="0"/>
              <a:t>See article: </a:t>
            </a:r>
          </a:p>
          <a:p>
            <a:r>
              <a:rPr lang="en-US" dirty="0"/>
              <a:t>https://</a:t>
            </a:r>
            <a:r>
              <a:rPr lang="en-US" dirty="0" err="1"/>
              <a:t>dzone.com</a:t>
            </a:r>
            <a:r>
              <a:rPr lang="en-US" dirty="0"/>
              <a:t>/articles/steps-to-convert-the-react-tesla-battery-range-calc-to-func-comp-with-hooks</a:t>
            </a:r>
          </a:p>
        </p:txBody>
      </p:sp>
    </p:spTree>
    <p:extLst>
      <p:ext uri="{BB962C8B-B14F-4D97-AF65-F5344CB8AC3E}">
        <p14:creationId xmlns:p14="http://schemas.microsoft.com/office/powerpoint/2010/main" val="13409938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955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30630" y="2424341"/>
            <a:ext cx="12061370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</a:pPr>
            <a:r>
              <a:rPr lang="en-US" altLang="nl-NL" sz="3200" b="1" dirty="0">
                <a:solidFill>
                  <a:srgbClr val="92D050"/>
                </a:solidFill>
                <a:latin typeface="+mn-lt"/>
              </a:rPr>
              <a:t>Getting Started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nl-NL" sz="3200" b="1" dirty="0">
                <a:latin typeface="+mn-lt"/>
              </a:rPr>
              <a:t>	</a:t>
            </a:r>
            <a:r>
              <a:rPr lang="en-US" altLang="nl-NL" sz="3200" b="1" dirty="0">
                <a:solidFill>
                  <a:srgbClr val="00B050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https://github.com/petereijgermans11/workshop-reactjs-vuejs</a:t>
            </a:r>
            <a:endParaRPr lang="en-US" altLang="nl-NL" sz="3200" b="1" dirty="0">
              <a:solidFill>
                <a:srgbClr val="00B05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solidFill>
                <a:srgbClr val="FFC00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00"/>
                </a:solidFill>
              </a:rPr>
              <a:t>		</a:t>
            </a:r>
            <a:endParaRPr lang="en-US" altLang="nl-NL" sz="32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F3D2E-90FE-DC44-8E10-020BD84E0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1007E-D745-FC44-80F6-4E24CF56D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660" y="6290057"/>
            <a:ext cx="288841" cy="434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71C68-583C-584C-90E3-7E95A1ED9E73}"/>
              </a:ext>
            </a:extLst>
          </p:cNvPr>
          <p:cNvSpPr txBox="1"/>
          <p:nvPr/>
        </p:nvSpPr>
        <p:spPr>
          <a:xfrm>
            <a:off x="5144501" y="6177312"/>
            <a:ext cx="4060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EijgermansPeter</a:t>
            </a:r>
            <a:endParaRPr lang="en-US" sz="3600" dirty="0"/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28195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B791712-6183-7643-9134-E71918413547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966029" cy="371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6029">
                  <a:extLst>
                    <a:ext uri="{9D8B030D-6E8A-4147-A177-3AD203B41FA5}">
                      <a16:colId xmlns:a16="http://schemas.microsoft.com/office/drawing/2014/main" val="427632595"/>
                    </a:ext>
                  </a:extLst>
                </a:gridCol>
              </a:tblGrid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1639"/>
                  </a:ext>
                </a:extLst>
              </a:tr>
              <a:tr h="46598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Facebook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858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React Native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1056"/>
                  </a:ext>
                </a:extLst>
              </a:tr>
              <a:tr h="4998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 uses plain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528547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100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51774"/>
                  </a:ext>
                </a:extLst>
              </a:tr>
              <a:tr h="54339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784232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A lot of 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594618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More developers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494913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A944836-893C-D94C-8DEB-668B0E6D684E}"/>
              </a:ext>
            </a:extLst>
          </p:cNvPr>
          <p:cNvGraphicFramePr>
            <a:graphicFrameLocks noGrp="1"/>
          </p:cNvGraphicFramePr>
          <p:nvPr/>
        </p:nvGraphicFramePr>
        <p:xfrm>
          <a:off x="6572987" y="719666"/>
          <a:ext cx="4151086" cy="37405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51086">
                  <a:extLst>
                    <a:ext uri="{9D8B030D-6E8A-4147-A177-3AD203B41FA5}">
                      <a16:colId xmlns:a16="http://schemas.microsoft.com/office/drawing/2014/main" val="2542184277"/>
                    </a:ext>
                  </a:extLst>
                </a:gridCol>
              </a:tblGrid>
              <a:tr h="458771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Vue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782616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Community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713283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Vue Native  /  NativeScript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172156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Solutions like: Directives, Routing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477912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60kb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93868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Easier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89199"/>
                  </a:ext>
                </a:extLst>
              </a:tr>
              <a:tr h="48551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97317"/>
                  </a:ext>
                </a:extLst>
              </a:tr>
              <a:tr h="483336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developers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76999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1B9E9F0-68D5-994A-96C8-7A76CE84E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50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dirty="0"/>
              <a:t>Both use </a:t>
            </a:r>
            <a:r>
              <a:rPr lang="en-US" dirty="0">
                <a:solidFill>
                  <a:srgbClr val="FF0000"/>
                </a:solidFill>
              </a:rPr>
              <a:t>Virtual DOM</a:t>
            </a:r>
          </a:p>
          <a:p>
            <a:pPr marL="127244" indent="0" algn="ctr">
              <a:buNone/>
            </a:pPr>
            <a:r>
              <a:rPr lang="en-US" dirty="0"/>
              <a:t>Same performance</a:t>
            </a:r>
          </a:p>
          <a:p>
            <a:pPr marL="127244" indent="0" algn="ctr">
              <a:buNone/>
            </a:pPr>
            <a:r>
              <a:rPr lang="en-US" dirty="0"/>
              <a:t>Component 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095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r>
              <a:rPr lang="en-US" altLang="nl-NL" sz="2800" b="1" dirty="0">
                <a:solidFill>
                  <a:srgbClr val="FF0000"/>
                </a:solidFill>
                <a:hlinkClick r:id="rId3"/>
              </a:rPr>
              <a:t>https://github.com/petereijgermans11/workshop-reactjs-vuejs</a:t>
            </a:r>
            <a:endParaRPr lang="en-GB" dirty="0">
              <a:hlinkClick r:id="rId4"/>
            </a:endParaRPr>
          </a:p>
          <a:p>
            <a:pPr marL="127244" indent="0" algn="ctr">
              <a:buNone/>
            </a:pPr>
            <a:r>
              <a:rPr lang="en-GB" dirty="0">
                <a:hlinkClick r:id="rId4"/>
              </a:rPr>
              <a:t>https://dzone.com/articles/build-a-tesla-battery-range-calculator-yourself-it</a:t>
            </a:r>
            <a:endParaRPr lang="en-GB" dirty="0"/>
          </a:p>
          <a:p>
            <a:pPr marL="127244" indent="0" algn="ctr">
              <a:buNone/>
            </a:pPr>
            <a:r>
              <a:rPr lang="en-GB" dirty="0">
                <a:hlinkClick r:id="rId5"/>
              </a:rPr>
              <a:t>https://www.freecodecamp.org/news/building-teslas-battery-range-calculator-with-react-part-1-2cb7abd8c1ee/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95A70-0F3A-6D4A-9281-909FD1A78B96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08983-144B-184E-962F-A12348E7A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375" y="6282933"/>
            <a:ext cx="288841" cy="4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434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endParaRPr lang="en-US" dirty="0"/>
          </a:p>
        </p:txBody>
      </p:sp>
      <p:pic>
        <p:nvPicPr>
          <p:cNvPr id="1026" name="Picture 2" descr="10 Questions to Get Inside Your Customer's Head and Know What They ...">
            <a:extLst>
              <a:ext uri="{FF2B5EF4-FFF2-40B4-BE49-F238E27FC236}">
                <a16:creationId xmlns:a16="http://schemas.microsoft.com/office/drawing/2014/main" id="{DFFB20E4-50AC-604F-BF17-35500A16E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104" y="2190749"/>
            <a:ext cx="5741410" cy="382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95D436-5F60-3843-B7D5-45DF1FFEFBA9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8819D-D7D5-4D4C-9474-21F6F193A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375" y="6282933"/>
            <a:ext cx="288841" cy="4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25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368-7323-1343-8B9B-9644C7D7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96A4-E432-634E-9F50-72B0E4F3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Component based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Integration with Angular or React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Small and compact (60 </a:t>
            </a:r>
            <a:r>
              <a:rPr lang="en-US" b="1" dirty="0" err="1"/>
              <a:t>Kb</a:t>
            </a:r>
            <a:r>
              <a:rPr lang="en-US" b="1" dirty="0"/>
              <a:t>)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3A1F1D-BC2C-DB4A-9304-5B5D8604666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69904-C015-9E4F-9325-0F64657AC88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8E9F43-B786-6E4B-8E58-7F67BC8B3797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07209-A455-B845-B385-B2920DE0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866" y="508363"/>
            <a:ext cx="1317262" cy="131726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B60DC82-1BD5-E144-9355-45E699CB5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778" y="1967200"/>
            <a:ext cx="2282324" cy="883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BD96F-110C-A849-AA3E-9471B8C9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745" y="3036483"/>
            <a:ext cx="1127291" cy="845469"/>
          </a:xfrm>
          <a:prstGeom prst="rect">
            <a:avLst/>
          </a:prstGeom>
        </p:spPr>
      </p:pic>
      <p:pic>
        <p:nvPicPr>
          <p:cNvPr id="11" name="Afbeelding 3">
            <a:extLst>
              <a:ext uri="{FF2B5EF4-FFF2-40B4-BE49-F238E27FC236}">
                <a16:creationId xmlns:a16="http://schemas.microsoft.com/office/drawing/2014/main" id="{B31C77D3-5A58-D049-A8B9-EBC125A84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9" y="3036483"/>
            <a:ext cx="905140" cy="9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0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17046</TotalTime>
  <Words>5008</Words>
  <Application>Microsoft Macintosh PowerPoint</Application>
  <PresentationFormat>Widescreen</PresentationFormat>
  <Paragraphs>760</Paragraphs>
  <Slides>83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Abadi MT Condensed Light</vt:lpstr>
      <vt:lpstr>Andale Mono</vt:lpstr>
      <vt:lpstr>Arial</vt:lpstr>
      <vt:lpstr>Calibri</vt:lpstr>
      <vt:lpstr>Calibri Light</vt:lpstr>
      <vt:lpstr>Consolas</vt:lpstr>
      <vt:lpstr>Helvetica Neue</vt:lpstr>
      <vt:lpstr>Wingdings</vt:lpstr>
      <vt:lpstr>Office Theme</vt:lpstr>
      <vt:lpstr>Peter Eijgermans</vt:lpstr>
      <vt:lpstr>PowerPoint Presentation</vt:lpstr>
      <vt:lpstr>Agenda</vt:lpstr>
      <vt:lpstr>Building Tesla’s Battery Range Calculator with Vue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Startup Vue 2 with root Vue instance</vt:lpstr>
      <vt:lpstr>Basics Vue 2</vt:lpstr>
      <vt:lpstr>Startup Vue 3 with createApp</vt:lpstr>
      <vt:lpstr>Basics Vue 3</vt:lpstr>
      <vt:lpstr>Interpolation</vt:lpstr>
      <vt:lpstr>Component based  A component adds logic to DOM elements</vt:lpstr>
      <vt:lpstr>PowerPoint Presentation</vt:lpstr>
      <vt:lpstr>The UI is represented by a component tree</vt:lpstr>
      <vt:lpstr>PowerPoint Presentation</vt:lpstr>
      <vt:lpstr>Components tree</vt:lpstr>
      <vt:lpstr>Entry Point</vt:lpstr>
      <vt:lpstr>Components tree</vt:lpstr>
      <vt:lpstr> Tesla Battery Component </vt:lpstr>
      <vt:lpstr>Tesla Battery Component  </vt:lpstr>
      <vt:lpstr>Output stats()-function</vt:lpstr>
      <vt:lpstr>PowerPoint Presentation</vt:lpstr>
      <vt:lpstr>State of the App</vt:lpstr>
      <vt:lpstr>PowerPoint Presentation</vt:lpstr>
      <vt:lpstr>Passing props to child components</vt:lpstr>
      <vt:lpstr>PowerPoint Presentation</vt:lpstr>
      <vt:lpstr>Tesla Battery Component Passing props/data to Tesla Stats Component</vt:lpstr>
      <vt:lpstr>Receiving data in Tesla Stats Component</vt:lpstr>
      <vt:lpstr>Components are like JavaScript functions</vt:lpstr>
      <vt:lpstr>PowerPoint Presentation</vt:lpstr>
      <vt:lpstr>2-way databinding</vt:lpstr>
      <vt:lpstr>v-model (2-way databinding)</vt:lpstr>
      <vt:lpstr>PowerPoint Presentation</vt:lpstr>
      <vt:lpstr>v-model  Tesla Battery to Tesla Counter</vt:lpstr>
      <vt:lpstr>v-model in Tesla Counter Component </vt:lpstr>
      <vt:lpstr>PowerPoint Presentation</vt:lpstr>
      <vt:lpstr>PowerPoint Presentation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Components</vt:lpstr>
      <vt:lpstr>The UI is represented by a component tree</vt:lpstr>
      <vt:lpstr>Project structure</vt:lpstr>
      <vt:lpstr>Components tree</vt:lpstr>
      <vt:lpstr>App.js component</vt:lpstr>
      <vt:lpstr>Header</vt:lpstr>
      <vt:lpstr>Header component</vt:lpstr>
      <vt:lpstr>Components tree</vt:lpstr>
      <vt:lpstr>Tesla Battery Component</vt:lpstr>
      <vt:lpstr>PowerPoint Presentation</vt:lpstr>
      <vt:lpstr>State of the App</vt:lpstr>
      <vt:lpstr>carstats</vt:lpstr>
      <vt:lpstr>    </vt:lpstr>
      <vt:lpstr>PowerPoint Presentation</vt:lpstr>
      <vt:lpstr>Tesla Car Component</vt:lpstr>
      <vt:lpstr>Passing props to  Tesla Car Component</vt:lpstr>
      <vt:lpstr>  Tesla Battery Component  </vt:lpstr>
      <vt:lpstr>PowerPoint Presentation</vt:lpstr>
      <vt:lpstr>Receiving props in Tesla Car Component</vt:lpstr>
      <vt:lpstr>Changing State</vt:lpstr>
      <vt:lpstr>Changing State</vt:lpstr>
      <vt:lpstr>PowerPoint Presentation</vt:lpstr>
      <vt:lpstr>PowerPoint Presentation</vt:lpstr>
      <vt:lpstr>PowerPoint Presentation</vt:lpstr>
      <vt:lpstr>Recalculate STATS when Wheelsize changes</vt:lpstr>
      <vt:lpstr>PowerPoint Presentation</vt:lpstr>
      <vt:lpstr>Component Lifecycle</vt:lpstr>
      <vt:lpstr>React Hooks</vt:lpstr>
      <vt:lpstr>useState hook</vt:lpstr>
      <vt:lpstr>Replace this.setState()</vt:lpstr>
      <vt:lpstr>Replace this.setState()</vt:lpstr>
      <vt:lpstr>Demo React Hooks</vt:lpstr>
      <vt:lpstr>Comparison</vt:lpstr>
      <vt:lpstr>PowerPoint Presentation</vt:lpstr>
      <vt:lpstr>Similarities</vt:lpstr>
      <vt:lpstr>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Tesla’s Battery Range Calculator with Vue</dc:title>
  <dc:creator>Eijgermans, Peter</dc:creator>
  <cp:lastModifiedBy>Eijgermans, Peter</cp:lastModifiedBy>
  <cp:revision>265</cp:revision>
  <dcterms:created xsi:type="dcterms:W3CDTF">2018-10-28T14:47:35Z</dcterms:created>
  <dcterms:modified xsi:type="dcterms:W3CDTF">2020-10-09T06:43:06Z</dcterms:modified>
</cp:coreProperties>
</file>